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8" r:id="rId3"/>
    <p:sldId id="257"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000"/>
    <a:srgbClr val="FFFFFF"/>
    <a:srgbClr val="B57964"/>
    <a:srgbClr val="892A20"/>
    <a:srgbClr val="F2C3A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25" autoAdjust="0"/>
    <p:restoredTop sz="94660"/>
  </p:normalViewPr>
  <p:slideViewPr>
    <p:cSldViewPr snapToGrid="0">
      <p:cViewPr varScale="1">
        <p:scale>
          <a:sx n="86" d="100"/>
          <a:sy n="86" d="100"/>
        </p:scale>
        <p:origin x="557"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1662DC-8017-4765-8581-6651794F66A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PH"/>
          </a:p>
        </p:txBody>
      </p:sp>
      <p:sp>
        <p:nvSpPr>
          <p:cNvPr id="3" name="Subtitle 2">
            <a:extLst>
              <a:ext uri="{FF2B5EF4-FFF2-40B4-BE49-F238E27FC236}">
                <a16:creationId xmlns:a16="http://schemas.microsoft.com/office/drawing/2014/main" id="{9CDDB514-E016-4D49-B9A4-264BBF62C42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PH"/>
          </a:p>
        </p:txBody>
      </p:sp>
      <p:sp>
        <p:nvSpPr>
          <p:cNvPr id="4" name="Date Placeholder 3">
            <a:extLst>
              <a:ext uri="{FF2B5EF4-FFF2-40B4-BE49-F238E27FC236}">
                <a16:creationId xmlns:a16="http://schemas.microsoft.com/office/drawing/2014/main" id="{36069774-DE3E-4E73-9B6C-F84BE36D2B8D}"/>
              </a:ext>
            </a:extLst>
          </p:cNvPr>
          <p:cNvSpPr>
            <a:spLocks noGrp="1"/>
          </p:cNvSpPr>
          <p:nvPr>
            <p:ph type="dt" sz="half" idx="10"/>
          </p:nvPr>
        </p:nvSpPr>
        <p:spPr/>
        <p:txBody>
          <a:bodyPr/>
          <a:lstStyle/>
          <a:p>
            <a:fld id="{0C43D6EA-6337-4F19-A0BB-89E7C23ED820}" type="datetimeFigureOut">
              <a:rPr lang="en-PH" smtClean="0"/>
              <a:t>07/10/2020</a:t>
            </a:fld>
            <a:endParaRPr lang="en-PH"/>
          </a:p>
        </p:txBody>
      </p:sp>
      <p:sp>
        <p:nvSpPr>
          <p:cNvPr id="5" name="Footer Placeholder 4">
            <a:extLst>
              <a:ext uri="{FF2B5EF4-FFF2-40B4-BE49-F238E27FC236}">
                <a16:creationId xmlns:a16="http://schemas.microsoft.com/office/drawing/2014/main" id="{F5515AAB-418D-4209-8C49-A6F32798D161}"/>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C02ED3D1-2FE9-4661-A3AC-605AD0B83C3E}"/>
              </a:ext>
            </a:extLst>
          </p:cNvPr>
          <p:cNvSpPr>
            <a:spLocks noGrp="1"/>
          </p:cNvSpPr>
          <p:nvPr>
            <p:ph type="sldNum" sz="quarter" idx="12"/>
          </p:nvPr>
        </p:nvSpPr>
        <p:spPr/>
        <p:txBody>
          <a:bodyPr/>
          <a:lstStyle/>
          <a:p>
            <a:fld id="{E0EC2AF4-9F7E-4E26-8388-6A643E645378}" type="slidenum">
              <a:rPr lang="en-PH" smtClean="0"/>
              <a:t>‹#›</a:t>
            </a:fld>
            <a:endParaRPr lang="en-PH"/>
          </a:p>
        </p:txBody>
      </p:sp>
    </p:spTree>
    <p:extLst>
      <p:ext uri="{BB962C8B-B14F-4D97-AF65-F5344CB8AC3E}">
        <p14:creationId xmlns:p14="http://schemas.microsoft.com/office/powerpoint/2010/main" val="25558638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44E3C5-89C0-4150-B9A1-0162756718CD}"/>
              </a:ext>
            </a:extLst>
          </p:cNvPr>
          <p:cNvSpPr>
            <a:spLocks noGrp="1"/>
          </p:cNvSpPr>
          <p:nvPr>
            <p:ph type="title"/>
          </p:nvPr>
        </p:nvSpPr>
        <p:spPr/>
        <p:txBody>
          <a:bodyPr/>
          <a:lstStyle/>
          <a:p>
            <a:r>
              <a:rPr lang="en-US"/>
              <a:t>Click to edit Master title style</a:t>
            </a:r>
            <a:endParaRPr lang="en-PH"/>
          </a:p>
        </p:txBody>
      </p:sp>
      <p:sp>
        <p:nvSpPr>
          <p:cNvPr id="3" name="Vertical Text Placeholder 2">
            <a:extLst>
              <a:ext uri="{FF2B5EF4-FFF2-40B4-BE49-F238E27FC236}">
                <a16:creationId xmlns:a16="http://schemas.microsoft.com/office/drawing/2014/main" id="{0186EA11-A8F4-4C57-984E-66C34F9BB6C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C7F33CCA-200F-413B-A643-3111A5E30661}"/>
              </a:ext>
            </a:extLst>
          </p:cNvPr>
          <p:cNvSpPr>
            <a:spLocks noGrp="1"/>
          </p:cNvSpPr>
          <p:nvPr>
            <p:ph type="dt" sz="half" idx="10"/>
          </p:nvPr>
        </p:nvSpPr>
        <p:spPr/>
        <p:txBody>
          <a:bodyPr/>
          <a:lstStyle/>
          <a:p>
            <a:fld id="{0C43D6EA-6337-4F19-A0BB-89E7C23ED820}" type="datetimeFigureOut">
              <a:rPr lang="en-PH" smtClean="0"/>
              <a:t>07/10/2020</a:t>
            </a:fld>
            <a:endParaRPr lang="en-PH"/>
          </a:p>
        </p:txBody>
      </p:sp>
      <p:sp>
        <p:nvSpPr>
          <p:cNvPr id="5" name="Footer Placeholder 4">
            <a:extLst>
              <a:ext uri="{FF2B5EF4-FFF2-40B4-BE49-F238E27FC236}">
                <a16:creationId xmlns:a16="http://schemas.microsoft.com/office/drawing/2014/main" id="{5DFFB09D-3308-4AD6-BACA-06873797FC35}"/>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5896C32A-B3FE-46D2-9460-4DE5BE84723C}"/>
              </a:ext>
            </a:extLst>
          </p:cNvPr>
          <p:cNvSpPr>
            <a:spLocks noGrp="1"/>
          </p:cNvSpPr>
          <p:nvPr>
            <p:ph type="sldNum" sz="quarter" idx="12"/>
          </p:nvPr>
        </p:nvSpPr>
        <p:spPr/>
        <p:txBody>
          <a:bodyPr/>
          <a:lstStyle/>
          <a:p>
            <a:fld id="{E0EC2AF4-9F7E-4E26-8388-6A643E645378}" type="slidenum">
              <a:rPr lang="en-PH" smtClean="0"/>
              <a:t>‹#›</a:t>
            </a:fld>
            <a:endParaRPr lang="en-PH"/>
          </a:p>
        </p:txBody>
      </p:sp>
    </p:spTree>
    <p:extLst>
      <p:ext uri="{BB962C8B-B14F-4D97-AF65-F5344CB8AC3E}">
        <p14:creationId xmlns:p14="http://schemas.microsoft.com/office/powerpoint/2010/main" val="22668839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0D38F7D-DB07-4A13-B613-22E92D9C4B8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PH"/>
          </a:p>
        </p:txBody>
      </p:sp>
      <p:sp>
        <p:nvSpPr>
          <p:cNvPr id="3" name="Vertical Text Placeholder 2">
            <a:extLst>
              <a:ext uri="{FF2B5EF4-FFF2-40B4-BE49-F238E27FC236}">
                <a16:creationId xmlns:a16="http://schemas.microsoft.com/office/drawing/2014/main" id="{D561BD39-5E46-4643-8D37-EC663EB0EB3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724C2440-C0B2-4EA0-B321-C7ECA59CD5C0}"/>
              </a:ext>
            </a:extLst>
          </p:cNvPr>
          <p:cNvSpPr>
            <a:spLocks noGrp="1"/>
          </p:cNvSpPr>
          <p:nvPr>
            <p:ph type="dt" sz="half" idx="10"/>
          </p:nvPr>
        </p:nvSpPr>
        <p:spPr/>
        <p:txBody>
          <a:bodyPr/>
          <a:lstStyle/>
          <a:p>
            <a:fld id="{0C43D6EA-6337-4F19-A0BB-89E7C23ED820}" type="datetimeFigureOut">
              <a:rPr lang="en-PH" smtClean="0"/>
              <a:t>07/10/2020</a:t>
            </a:fld>
            <a:endParaRPr lang="en-PH"/>
          </a:p>
        </p:txBody>
      </p:sp>
      <p:sp>
        <p:nvSpPr>
          <p:cNvPr id="5" name="Footer Placeholder 4">
            <a:extLst>
              <a:ext uri="{FF2B5EF4-FFF2-40B4-BE49-F238E27FC236}">
                <a16:creationId xmlns:a16="http://schemas.microsoft.com/office/drawing/2014/main" id="{34D7A9A9-2B3F-4BBB-AC7E-40BC71B6446C}"/>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C707DCFC-F19C-4FEE-BE9D-8AE74FDD6675}"/>
              </a:ext>
            </a:extLst>
          </p:cNvPr>
          <p:cNvSpPr>
            <a:spLocks noGrp="1"/>
          </p:cNvSpPr>
          <p:nvPr>
            <p:ph type="sldNum" sz="quarter" idx="12"/>
          </p:nvPr>
        </p:nvSpPr>
        <p:spPr/>
        <p:txBody>
          <a:bodyPr/>
          <a:lstStyle/>
          <a:p>
            <a:fld id="{E0EC2AF4-9F7E-4E26-8388-6A643E645378}" type="slidenum">
              <a:rPr lang="en-PH" smtClean="0"/>
              <a:t>‹#›</a:t>
            </a:fld>
            <a:endParaRPr lang="en-PH"/>
          </a:p>
        </p:txBody>
      </p:sp>
    </p:spTree>
    <p:extLst>
      <p:ext uri="{BB962C8B-B14F-4D97-AF65-F5344CB8AC3E}">
        <p14:creationId xmlns:p14="http://schemas.microsoft.com/office/powerpoint/2010/main" val="681228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2964F-55C5-4DB1-9EFB-D9520515960D}"/>
              </a:ext>
            </a:extLst>
          </p:cNvPr>
          <p:cNvSpPr>
            <a:spLocks noGrp="1"/>
          </p:cNvSpPr>
          <p:nvPr>
            <p:ph type="title"/>
          </p:nvPr>
        </p:nvSpPr>
        <p:spPr/>
        <p:txBody>
          <a:bodyPr/>
          <a:lstStyle/>
          <a:p>
            <a:r>
              <a:rPr lang="en-US"/>
              <a:t>Click to edit Master title style</a:t>
            </a:r>
            <a:endParaRPr lang="en-PH"/>
          </a:p>
        </p:txBody>
      </p:sp>
      <p:sp>
        <p:nvSpPr>
          <p:cNvPr id="3" name="Content Placeholder 2">
            <a:extLst>
              <a:ext uri="{FF2B5EF4-FFF2-40B4-BE49-F238E27FC236}">
                <a16:creationId xmlns:a16="http://schemas.microsoft.com/office/drawing/2014/main" id="{ADADC31C-804E-4ACC-B2E8-7DF46B3513A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D923B121-5F2E-4479-8ED5-9FD8976985D7}"/>
              </a:ext>
            </a:extLst>
          </p:cNvPr>
          <p:cNvSpPr>
            <a:spLocks noGrp="1"/>
          </p:cNvSpPr>
          <p:nvPr>
            <p:ph type="dt" sz="half" idx="10"/>
          </p:nvPr>
        </p:nvSpPr>
        <p:spPr/>
        <p:txBody>
          <a:bodyPr/>
          <a:lstStyle/>
          <a:p>
            <a:fld id="{0C43D6EA-6337-4F19-A0BB-89E7C23ED820}" type="datetimeFigureOut">
              <a:rPr lang="en-PH" smtClean="0"/>
              <a:t>07/10/2020</a:t>
            </a:fld>
            <a:endParaRPr lang="en-PH"/>
          </a:p>
        </p:txBody>
      </p:sp>
      <p:sp>
        <p:nvSpPr>
          <p:cNvPr id="5" name="Footer Placeholder 4">
            <a:extLst>
              <a:ext uri="{FF2B5EF4-FFF2-40B4-BE49-F238E27FC236}">
                <a16:creationId xmlns:a16="http://schemas.microsoft.com/office/drawing/2014/main" id="{721A6AB8-C40D-416D-8C08-997359D893F0}"/>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82897EA2-4AEE-4CC5-983A-4088023540E5}"/>
              </a:ext>
            </a:extLst>
          </p:cNvPr>
          <p:cNvSpPr>
            <a:spLocks noGrp="1"/>
          </p:cNvSpPr>
          <p:nvPr>
            <p:ph type="sldNum" sz="quarter" idx="12"/>
          </p:nvPr>
        </p:nvSpPr>
        <p:spPr/>
        <p:txBody>
          <a:bodyPr/>
          <a:lstStyle/>
          <a:p>
            <a:fld id="{E0EC2AF4-9F7E-4E26-8388-6A643E645378}" type="slidenum">
              <a:rPr lang="en-PH" smtClean="0"/>
              <a:t>‹#›</a:t>
            </a:fld>
            <a:endParaRPr lang="en-PH"/>
          </a:p>
        </p:txBody>
      </p:sp>
    </p:spTree>
    <p:extLst>
      <p:ext uri="{BB962C8B-B14F-4D97-AF65-F5344CB8AC3E}">
        <p14:creationId xmlns:p14="http://schemas.microsoft.com/office/powerpoint/2010/main" val="1962789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AB063C-AD7E-4078-A04B-D0C4DC6A893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PH"/>
          </a:p>
        </p:txBody>
      </p:sp>
      <p:sp>
        <p:nvSpPr>
          <p:cNvPr id="3" name="Text Placeholder 2">
            <a:extLst>
              <a:ext uri="{FF2B5EF4-FFF2-40B4-BE49-F238E27FC236}">
                <a16:creationId xmlns:a16="http://schemas.microsoft.com/office/drawing/2014/main" id="{C60D77C0-D3DA-4EEF-AB74-A60E6DA208E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10481CF-4C97-403B-AFC3-7301FB972EE6}"/>
              </a:ext>
            </a:extLst>
          </p:cNvPr>
          <p:cNvSpPr>
            <a:spLocks noGrp="1"/>
          </p:cNvSpPr>
          <p:nvPr>
            <p:ph type="dt" sz="half" idx="10"/>
          </p:nvPr>
        </p:nvSpPr>
        <p:spPr/>
        <p:txBody>
          <a:bodyPr/>
          <a:lstStyle/>
          <a:p>
            <a:fld id="{0C43D6EA-6337-4F19-A0BB-89E7C23ED820}" type="datetimeFigureOut">
              <a:rPr lang="en-PH" smtClean="0"/>
              <a:t>07/10/2020</a:t>
            </a:fld>
            <a:endParaRPr lang="en-PH"/>
          </a:p>
        </p:txBody>
      </p:sp>
      <p:sp>
        <p:nvSpPr>
          <p:cNvPr id="5" name="Footer Placeholder 4">
            <a:extLst>
              <a:ext uri="{FF2B5EF4-FFF2-40B4-BE49-F238E27FC236}">
                <a16:creationId xmlns:a16="http://schemas.microsoft.com/office/drawing/2014/main" id="{389E9004-1FC9-48AC-97F1-C0585814F364}"/>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B24FC923-9F65-4A36-9C5C-9B35ACB8F29A}"/>
              </a:ext>
            </a:extLst>
          </p:cNvPr>
          <p:cNvSpPr>
            <a:spLocks noGrp="1"/>
          </p:cNvSpPr>
          <p:nvPr>
            <p:ph type="sldNum" sz="quarter" idx="12"/>
          </p:nvPr>
        </p:nvSpPr>
        <p:spPr/>
        <p:txBody>
          <a:bodyPr/>
          <a:lstStyle/>
          <a:p>
            <a:fld id="{E0EC2AF4-9F7E-4E26-8388-6A643E645378}" type="slidenum">
              <a:rPr lang="en-PH" smtClean="0"/>
              <a:t>‹#›</a:t>
            </a:fld>
            <a:endParaRPr lang="en-PH"/>
          </a:p>
        </p:txBody>
      </p:sp>
    </p:spTree>
    <p:extLst>
      <p:ext uri="{BB962C8B-B14F-4D97-AF65-F5344CB8AC3E}">
        <p14:creationId xmlns:p14="http://schemas.microsoft.com/office/powerpoint/2010/main" val="1810330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BA5E4E-D9E5-4A48-9E46-E27792DBC944}"/>
              </a:ext>
            </a:extLst>
          </p:cNvPr>
          <p:cNvSpPr>
            <a:spLocks noGrp="1"/>
          </p:cNvSpPr>
          <p:nvPr>
            <p:ph type="title"/>
          </p:nvPr>
        </p:nvSpPr>
        <p:spPr/>
        <p:txBody>
          <a:bodyPr/>
          <a:lstStyle/>
          <a:p>
            <a:r>
              <a:rPr lang="en-US"/>
              <a:t>Click to edit Master title style</a:t>
            </a:r>
            <a:endParaRPr lang="en-PH"/>
          </a:p>
        </p:txBody>
      </p:sp>
      <p:sp>
        <p:nvSpPr>
          <p:cNvPr id="3" name="Content Placeholder 2">
            <a:extLst>
              <a:ext uri="{FF2B5EF4-FFF2-40B4-BE49-F238E27FC236}">
                <a16:creationId xmlns:a16="http://schemas.microsoft.com/office/drawing/2014/main" id="{4B183766-189B-4A39-995A-EDE4D978BFE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Content Placeholder 3">
            <a:extLst>
              <a:ext uri="{FF2B5EF4-FFF2-40B4-BE49-F238E27FC236}">
                <a16:creationId xmlns:a16="http://schemas.microsoft.com/office/drawing/2014/main" id="{360BC4B2-8C24-45A5-BD1D-F56A04003D1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5" name="Date Placeholder 4">
            <a:extLst>
              <a:ext uri="{FF2B5EF4-FFF2-40B4-BE49-F238E27FC236}">
                <a16:creationId xmlns:a16="http://schemas.microsoft.com/office/drawing/2014/main" id="{BF0074C5-58DE-4D23-BB6A-D2C9F5DF09A0}"/>
              </a:ext>
            </a:extLst>
          </p:cNvPr>
          <p:cNvSpPr>
            <a:spLocks noGrp="1"/>
          </p:cNvSpPr>
          <p:nvPr>
            <p:ph type="dt" sz="half" idx="10"/>
          </p:nvPr>
        </p:nvSpPr>
        <p:spPr/>
        <p:txBody>
          <a:bodyPr/>
          <a:lstStyle/>
          <a:p>
            <a:fld id="{0C43D6EA-6337-4F19-A0BB-89E7C23ED820}" type="datetimeFigureOut">
              <a:rPr lang="en-PH" smtClean="0"/>
              <a:t>07/10/2020</a:t>
            </a:fld>
            <a:endParaRPr lang="en-PH"/>
          </a:p>
        </p:txBody>
      </p:sp>
      <p:sp>
        <p:nvSpPr>
          <p:cNvPr id="6" name="Footer Placeholder 5">
            <a:extLst>
              <a:ext uri="{FF2B5EF4-FFF2-40B4-BE49-F238E27FC236}">
                <a16:creationId xmlns:a16="http://schemas.microsoft.com/office/drawing/2014/main" id="{D1E44B1A-3915-453D-9129-68584E6DFE95}"/>
              </a:ext>
            </a:extLst>
          </p:cNvPr>
          <p:cNvSpPr>
            <a:spLocks noGrp="1"/>
          </p:cNvSpPr>
          <p:nvPr>
            <p:ph type="ftr" sz="quarter" idx="11"/>
          </p:nvPr>
        </p:nvSpPr>
        <p:spPr/>
        <p:txBody>
          <a:bodyPr/>
          <a:lstStyle/>
          <a:p>
            <a:endParaRPr lang="en-PH"/>
          </a:p>
        </p:txBody>
      </p:sp>
      <p:sp>
        <p:nvSpPr>
          <p:cNvPr id="7" name="Slide Number Placeholder 6">
            <a:extLst>
              <a:ext uri="{FF2B5EF4-FFF2-40B4-BE49-F238E27FC236}">
                <a16:creationId xmlns:a16="http://schemas.microsoft.com/office/drawing/2014/main" id="{917F3951-62DB-4001-AECC-3E5BAE79D9E7}"/>
              </a:ext>
            </a:extLst>
          </p:cNvPr>
          <p:cNvSpPr>
            <a:spLocks noGrp="1"/>
          </p:cNvSpPr>
          <p:nvPr>
            <p:ph type="sldNum" sz="quarter" idx="12"/>
          </p:nvPr>
        </p:nvSpPr>
        <p:spPr/>
        <p:txBody>
          <a:bodyPr/>
          <a:lstStyle/>
          <a:p>
            <a:fld id="{E0EC2AF4-9F7E-4E26-8388-6A643E645378}" type="slidenum">
              <a:rPr lang="en-PH" smtClean="0"/>
              <a:t>‹#›</a:t>
            </a:fld>
            <a:endParaRPr lang="en-PH"/>
          </a:p>
        </p:txBody>
      </p:sp>
    </p:spTree>
    <p:extLst>
      <p:ext uri="{BB962C8B-B14F-4D97-AF65-F5344CB8AC3E}">
        <p14:creationId xmlns:p14="http://schemas.microsoft.com/office/powerpoint/2010/main" val="34862984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71A48B-8295-4B11-BE5F-11D162CCE1EA}"/>
              </a:ext>
            </a:extLst>
          </p:cNvPr>
          <p:cNvSpPr>
            <a:spLocks noGrp="1"/>
          </p:cNvSpPr>
          <p:nvPr>
            <p:ph type="title"/>
          </p:nvPr>
        </p:nvSpPr>
        <p:spPr>
          <a:xfrm>
            <a:off x="839788" y="365125"/>
            <a:ext cx="10515600" cy="1325563"/>
          </a:xfrm>
        </p:spPr>
        <p:txBody>
          <a:bodyPr/>
          <a:lstStyle/>
          <a:p>
            <a:r>
              <a:rPr lang="en-US"/>
              <a:t>Click to edit Master title style</a:t>
            </a:r>
            <a:endParaRPr lang="en-PH"/>
          </a:p>
        </p:txBody>
      </p:sp>
      <p:sp>
        <p:nvSpPr>
          <p:cNvPr id="3" name="Text Placeholder 2">
            <a:extLst>
              <a:ext uri="{FF2B5EF4-FFF2-40B4-BE49-F238E27FC236}">
                <a16:creationId xmlns:a16="http://schemas.microsoft.com/office/drawing/2014/main" id="{27872B08-3F7A-422A-868D-6561D434C07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6130E11-0A67-4D8C-9208-25771AD5C05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5" name="Text Placeholder 4">
            <a:extLst>
              <a:ext uri="{FF2B5EF4-FFF2-40B4-BE49-F238E27FC236}">
                <a16:creationId xmlns:a16="http://schemas.microsoft.com/office/drawing/2014/main" id="{430C72BE-2751-4217-890E-DB4CFFEC6CE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C44D263-589A-498C-A464-BEB685B920C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7" name="Date Placeholder 6">
            <a:extLst>
              <a:ext uri="{FF2B5EF4-FFF2-40B4-BE49-F238E27FC236}">
                <a16:creationId xmlns:a16="http://schemas.microsoft.com/office/drawing/2014/main" id="{937D35FB-E843-42E1-9AA8-3AE38FFA3B1C}"/>
              </a:ext>
            </a:extLst>
          </p:cNvPr>
          <p:cNvSpPr>
            <a:spLocks noGrp="1"/>
          </p:cNvSpPr>
          <p:nvPr>
            <p:ph type="dt" sz="half" idx="10"/>
          </p:nvPr>
        </p:nvSpPr>
        <p:spPr/>
        <p:txBody>
          <a:bodyPr/>
          <a:lstStyle/>
          <a:p>
            <a:fld id="{0C43D6EA-6337-4F19-A0BB-89E7C23ED820}" type="datetimeFigureOut">
              <a:rPr lang="en-PH" smtClean="0"/>
              <a:t>07/10/2020</a:t>
            </a:fld>
            <a:endParaRPr lang="en-PH"/>
          </a:p>
        </p:txBody>
      </p:sp>
      <p:sp>
        <p:nvSpPr>
          <p:cNvPr id="8" name="Footer Placeholder 7">
            <a:extLst>
              <a:ext uri="{FF2B5EF4-FFF2-40B4-BE49-F238E27FC236}">
                <a16:creationId xmlns:a16="http://schemas.microsoft.com/office/drawing/2014/main" id="{50909260-E40A-49D5-920F-B086262E9B4D}"/>
              </a:ext>
            </a:extLst>
          </p:cNvPr>
          <p:cNvSpPr>
            <a:spLocks noGrp="1"/>
          </p:cNvSpPr>
          <p:nvPr>
            <p:ph type="ftr" sz="quarter" idx="11"/>
          </p:nvPr>
        </p:nvSpPr>
        <p:spPr/>
        <p:txBody>
          <a:bodyPr/>
          <a:lstStyle/>
          <a:p>
            <a:endParaRPr lang="en-PH"/>
          </a:p>
        </p:txBody>
      </p:sp>
      <p:sp>
        <p:nvSpPr>
          <p:cNvPr id="9" name="Slide Number Placeholder 8">
            <a:extLst>
              <a:ext uri="{FF2B5EF4-FFF2-40B4-BE49-F238E27FC236}">
                <a16:creationId xmlns:a16="http://schemas.microsoft.com/office/drawing/2014/main" id="{018C4D23-2E5E-4F24-AB01-FD6C965175F7}"/>
              </a:ext>
            </a:extLst>
          </p:cNvPr>
          <p:cNvSpPr>
            <a:spLocks noGrp="1"/>
          </p:cNvSpPr>
          <p:nvPr>
            <p:ph type="sldNum" sz="quarter" idx="12"/>
          </p:nvPr>
        </p:nvSpPr>
        <p:spPr/>
        <p:txBody>
          <a:bodyPr/>
          <a:lstStyle/>
          <a:p>
            <a:fld id="{E0EC2AF4-9F7E-4E26-8388-6A643E645378}" type="slidenum">
              <a:rPr lang="en-PH" smtClean="0"/>
              <a:t>‹#›</a:t>
            </a:fld>
            <a:endParaRPr lang="en-PH"/>
          </a:p>
        </p:txBody>
      </p:sp>
    </p:spTree>
    <p:extLst>
      <p:ext uri="{BB962C8B-B14F-4D97-AF65-F5344CB8AC3E}">
        <p14:creationId xmlns:p14="http://schemas.microsoft.com/office/powerpoint/2010/main" val="8320830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3A8397-D4EE-45D2-81D4-28145577E59D}"/>
              </a:ext>
            </a:extLst>
          </p:cNvPr>
          <p:cNvSpPr>
            <a:spLocks noGrp="1"/>
          </p:cNvSpPr>
          <p:nvPr>
            <p:ph type="title"/>
          </p:nvPr>
        </p:nvSpPr>
        <p:spPr/>
        <p:txBody>
          <a:bodyPr/>
          <a:lstStyle/>
          <a:p>
            <a:r>
              <a:rPr lang="en-US"/>
              <a:t>Click to edit Master title style</a:t>
            </a:r>
            <a:endParaRPr lang="en-PH"/>
          </a:p>
        </p:txBody>
      </p:sp>
      <p:sp>
        <p:nvSpPr>
          <p:cNvPr id="3" name="Date Placeholder 2">
            <a:extLst>
              <a:ext uri="{FF2B5EF4-FFF2-40B4-BE49-F238E27FC236}">
                <a16:creationId xmlns:a16="http://schemas.microsoft.com/office/drawing/2014/main" id="{1550E04B-D430-4BE4-A3DD-964AD4A11709}"/>
              </a:ext>
            </a:extLst>
          </p:cNvPr>
          <p:cNvSpPr>
            <a:spLocks noGrp="1"/>
          </p:cNvSpPr>
          <p:nvPr>
            <p:ph type="dt" sz="half" idx="10"/>
          </p:nvPr>
        </p:nvSpPr>
        <p:spPr/>
        <p:txBody>
          <a:bodyPr/>
          <a:lstStyle/>
          <a:p>
            <a:fld id="{0C43D6EA-6337-4F19-A0BB-89E7C23ED820}" type="datetimeFigureOut">
              <a:rPr lang="en-PH" smtClean="0"/>
              <a:t>07/10/2020</a:t>
            </a:fld>
            <a:endParaRPr lang="en-PH"/>
          </a:p>
        </p:txBody>
      </p:sp>
      <p:sp>
        <p:nvSpPr>
          <p:cNvPr id="4" name="Footer Placeholder 3">
            <a:extLst>
              <a:ext uri="{FF2B5EF4-FFF2-40B4-BE49-F238E27FC236}">
                <a16:creationId xmlns:a16="http://schemas.microsoft.com/office/drawing/2014/main" id="{0BF894BB-90B0-4627-A8B5-3BD3FEB2523F}"/>
              </a:ext>
            </a:extLst>
          </p:cNvPr>
          <p:cNvSpPr>
            <a:spLocks noGrp="1"/>
          </p:cNvSpPr>
          <p:nvPr>
            <p:ph type="ftr" sz="quarter" idx="11"/>
          </p:nvPr>
        </p:nvSpPr>
        <p:spPr/>
        <p:txBody>
          <a:bodyPr/>
          <a:lstStyle/>
          <a:p>
            <a:endParaRPr lang="en-PH"/>
          </a:p>
        </p:txBody>
      </p:sp>
      <p:sp>
        <p:nvSpPr>
          <p:cNvPr id="5" name="Slide Number Placeholder 4">
            <a:extLst>
              <a:ext uri="{FF2B5EF4-FFF2-40B4-BE49-F238E27FC236}">
                <a16:creationId xmlns:a16="http://schemas.microsoft.com/office/drawing/2014/main" id="{D9398D0A-1E03-4D4B-B83F-581CFD3369B1}"/>
              </a:ext>
            </a:extLst>
          </p:cNvPr>
          <p:cNvSpPr>
            <a:spLocks noGrp="1"/>
          </p:cNvSpPr>
          <p:nvPr>
            <p:ph type="sldNum" sz="quarter" idx="12"/>
          </p:nvPr>
        </p:nvSpPr>
        <p:spPr/>
        <p:txBody>
          <a:bodyPr/>
          <a:lstStyle/>
          <a:p>
            <a:fld id="{E0EC2AF4-9F7E-4E26-8388-6A643E645378}" type="slidenum">
              <a:rPr lang="en-PH" smtClean="0"/>
              <a:t>‹#›</a:t>
            </a:fld>
            <a:endParaRPr lang="en-PH"/>
          </a:p>
        </p:txBody>
      </p:sp>
    </p:spTree>
    <p:extLst>
      <p:ext uri="{BB962C8B-B14F-4D97-AF65-F5344CB8AC3E}">
        <p14:creationId xmlns:p14="http://schemas.microsoft.com/office/powerpoint/2010/main" val="13889096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6DA3F8B-E1C7-4C17-A6BF-6FE97938CC87}"/>
              </a:ext>
            </a:extLst>
          </p:cNvPr>
          <p:cNvSpPr>
            <a:spLocks noGrp="1"/>
          </p:cNvSpPr>
          <p:nvPr>
            <p:ph type="dt" sz="half" idx="10"/>
          </p:nvPr>
        </p:nvSpPr>
        <p:spPr/>
        <p:txBody>
          <a:bodyPr/>
          <a:lstStyle/>
          <a:p>
            <a:fld id="{0C43D6EA-6337-4F19-A0BB-89E7C23ED820}" type="datetimeFigureOut">
              <a:rPr lang="en-PH" smtClean="0"/>
              <a:t>07/10/2020</a:t>
            </a:fld>
            <a:endParaRPr lang="en-PH"/>
          </a:p>
        </p:txBody>
      </p:sp>
      <p:sp>
        <p:nvSpPr>
          <p:cNvPr id="3" name="Footer Placeholder 2">
            <a:extLst>
              <a:ext uri="{FF2B5EF4-FFF2-40B4-BE49-F238E27FC236}">
                <a16:creationId xmlns:a16="http://schemas.microsoft.com/office/drawing/2014/main" id="{D844F367-C3C8-4715-8E5A-E154B8FD08C2}"/>
              </a:ext>
            </a:extLst>
          </p:cNvPr>
          <p:cNvSpPr>
            <a:spLocks noGrp="1"/>
          </p:cNvSpPr>
          <p:nvPr>
            <p:ph type="ftr" sz="quarter" idx="11"/>
          </p:nvPr>
        </p:nvSpPr>
        <p:spPr/>
        <p:txBody>
          <a:bodyPr/>
          <a:lstStyle/>
          <a:p>
            <a:endParaRPr lang="en-PH"/>
          </a:p>
        </p:txBody>
      </p:sp>
      <p:sp>
        <p:nvSpPr>
          <p:cNvPr id="4" name="Slide Number Placeholder 3">
            <a:extLst>
              <a:ext uri="{FF2B5EF4-FFF2-40B4-BE49-F238E27FC236}">
                <a16:creationId xmlns:a16="http://schemas.microsoft.com/office/drawing/2014/main" id="{3D6F55CB-B95B-412F-AC74-5BF9E0D0BEE4}"/>
              </a:ext>
            </a:extLst>
          </p:cNvPr>
          <p:cNvSpPr>
            <a:spLocks noGrp="1"/>
          </p:cNvSpPr>
          <p:nvPr>
            <p:ph type="sldNum" sz="quarter" idx="12"/>
          </p:nvPr>
        </p:nvSpPr>
        <p:spPr/>
        <p:txBody>
          <a:bodyPr/>
          <a:lstStyle/>
          <a:p>
            <a:fld id="{E0EC2AF4-9F7E-4E26-8388-6A643E645378}" type="slidenum">
              <a:rPr lang="en-PH" smtClean="0"/>
              <a:t>‹#›</a:t>
            </a:fld>
            <a:endParaRPr lang="en-PH"/>
          </a:p>
        </p:txBody>
      </p:sp>
    </p:spTree>
    <p:extLst>
      <p:ext uri="{BB962C8B-B14F-4D97-AF65-F5344CB8AC3E}">
        <p14:creationId xmlns:p14="http://schemas.microsoft.com/office/powerpoint/2010/main" val="40139559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BD234B-6C68-4325-9E4B-E35230D476B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PH"/>
          </a:p>
        </p:txBody>
      </p:sp>
      <p:sp>
        <p:nvSpPr>
          <p:cNvPr id="3" name="Content Placeholder 2">
            <a:extLst>
              <a:ext uri="{FF2B5EF4-FFF2-40B4-BE49-F238E27FC236}">
                <a16:creationId xmlns:a16="http://schemas.microsoft.com/office/drawing/2014/main" id="{A7CD54F7-A7E1-46B3-89BE-DD9B3F7F3A7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Text Placeholder 3">
            <a:extLst>
              <a:ext uri="{FF2B5EF4-FFF2-40B4-BE49-F238E27FC236}">
                <a16:creationId xmlns:a16="http://schemas.microsoft.com/office/drawing/2014/main" id="{DAFA3102-CCC9-429A-992A-DA5B4EC531A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64389E3-0513-4AB0-81B9-DAE4580BAC4A}"/>
              </a:ext>
            </a:extLst>
          </p:cNvPr>
          <p:cNvSpPr>
            <a:spLocks noGrp="1"/>
          </p:cNvSpPr>
          <p:nvPr>
            <p:ph type="dt" sz="half" idx="10"/>
          </p:nvPr>
        </p:nvSpPr>
        <p:spPr/>
        <p:txBody>
          <a:bodyPr/>
          <a:lstStyle/>
          <a:p>
            <a:fld id="{0C43D6EA-6337-4F19-A0BB-89E7C23ED820}" type="datetimeFigureOut">
              <a:rPr lang="en-PH" smtClean="0"/>
              <a:t>07/10/2020</a:t>
            </a:fld>
            <a:endParaRPr lang="en-PH"/>
          </a:p>
        </p:txBody>
      </p:sp>
      <p:sp>
        <p:nvSpPr>
          <p:cNvPr id="6" name="Footer Placeholder 5">
            <a:extLst>
              <a:ext uri="{FF2B5EF4-FFF2-40B4-BE49-F238E27FC236}">
                <a16:creationId xmlns:a16="http://schemas.microsoft.com/office/drawing/2014/main" id="{CD433711-2C96-4052-B19A-CABEF3A68E66}"/>
              </a:ext>
            </a:extLst>
          </p:cNvPr>
          <p:cNvSpPr>
            <a:spLocks noGrp="1"/>
          </p:cNvSpPr>
          <p:nvPr>
            <p:ph type="ftr" sz="quarter" idx="11"/>
          </p:nvPr>
        </p:nvSpPr>
        <p:spPr/>
        <p:txBody>
          <a:bodyPr/>
          <a:lstStyle/>
          <a:p>
            <a:endParaRPr lang="en-PH"/>
          </a:p>
        </p:txBody>
      </p:sp>
      <p:sp>
        <p:nvSpPr>
          <p:cNvPr id="7" name="Slide Number Placeholder 6">
            <a:extLst>
              <a:ext uri="{FF2B5EF4-FFF2-40B4-BE49-F238E27FC236}">
                <a16:creationId xmlns:a16="http://schemas.microsoft.com/office/drawing/2014/main" id="{047C0CB5-2F3C-4D05-9EA3-BAB662D7DEEA}"/>
              </a:ext>
            </a:extLst>
          </p:cNvPr>
          <p:cNvSpPr>
            <a:spLocks noGrp="1"/>
          </p:cNvSpPr>
          <p:nvPr>
            <p:ph type="sldNum" sz="quarter" idx="12"/>
          </p:nvPr>
        </p:nvSpPr>
        <p:spPr/>
        <p:txBody>
          <a:bodyPr/>
          <a:lstStyle/>
          <a:p>
            <a:fld id="{E0EC2AF4-9F7E-4E26-8388-6A643E645378}" type="slidenum">
              <a:rPr lang="en-PH" smtClean="0"/>
              <a:t>‹#›</a:t>
            </a:fld>
            <a:endParaRPr lang="en-PH"/>
          </a:p>
        </p:txBody>
      </p:sp>
    </p:spTree>
    <p:extLst>
      <p:ext uri="{BB962C8B-B14F-4D97-AF65-F5344CB8AC3E}">
        <p14:creationId xmlns:p14="http://schemas.microsoft.com/office/powerpoint/2010/main" val="8190454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FC398B-A4A2-4818-8B97-AA5256F1841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PH"/>
          </a:p>
        </p:txBody>
      </p:sp>
      <p:sp>
        <p:nvSpPr>
          <p:cNvPr id="3" name="Picture Placeholder 2">
            <a:extLst>
              <a:ext uri="{FF2B5EF4-FFF2-40B4-BE49-F238E27FC236}">
                <a16:creationId xmlns:a16="http://schemas.microsoft.com/office/drawing/2014/main" id="{3D53B1FB-D48B-42F5-8732-D5BC3C4AD3B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PH"/>
          </a:p>
        </p:txBody>
      </p:sp>
      <p:sp>
        <p:nvSpPr>
          <p:cNvPr id="4" name="Text Placeholder 3">
            <a:extLst>
              <a:ext uri="{FF2B5EF4-FFF2-40B4-BE49-F238E27FC236}">
                <a16:creationId xmlns:a16="http://schemas.microsoft.com/office/drawing/2014/main" id="{13B0A21A-175B-4439-B6ED-CDE1B2737FB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967DAFA-C178-4AA2-9079-7E7A7137CDE9}"/>
              </a:ext>
            </a:extLst>
          </p:cNvPr>
          <p:cNvSpPr>
            <a:spLocks noGrp="1"/>
          </p:cNvSpPr>
          <p:nvPr>
            <p:ph type="dt" sz="half" idx="10"/>
          </p:nvPr>
        </p:nvSpPr>
        <p:spPr/>
        <p:txBody>
          <a:bodyPr/>
          <a:lstStyle/>
          <a:p>
            <a:fld id="{0C43D6EA-6337-4F19-A0BB-89E7C23ED820}" type="datetimeFigureOut">
              <a:rPr lang="en-PH" smtClean="0"/>
              <a:t>07/10/2020</a:t>
            </a:fld>
            <a:endParaRPr lang="en-PH"/>
          </a:p>
        </p:txBody>
      </p:sp>
      <p:sp>
        <p:nvSpPr>
          <p:cNvPr id="6" name="Footer Placeholder 5">
            <a:extLst>
              <a:ext uri="{FF2B5EF4-FFF2-40B4-BE49-F238E27FC236}">
                <a16:creationId xmlns:a16="http://schemas.microsoft.com/office/drawing/2014/main" id="{2621B382-A820-4F19-821F-27AAAC467497}"/>
              </a:ext>
            </a:extLst>
          </p:cNvPr>
          <p:cNvSpPr>
            <a:spLocks noGrp="1"/>
          </p:cNvSpPr>
          <p:nvPr>
            <p:ph type="ftr" sz="quarter" idx="11"/>
          </p:nvPr>
        </p:nvSpPr>
        <p:spPr/>
        <p:txBody>
          <a:bodyPr/>
          <a:lstStyle/>
          <a:p>
            <a:endParaRPr lang="en-PH"/>
          </a:p>
        </p:txBody>
      </p:sp>
      <p:sp>
        <p:nvSpPr>
          <p:cNvPr id="7" name="Slide Number Placeholder 6">
            <a:extLst>
              <a:ext uri="{FF2B5EF4-FFF2-40B4-BE49-F238E27FC236}">
                <a16:creationId xmlns:a16="http://schemas.microsoft.com/office/drawing/2014/main" id="{8AE22E49-7F47-4F07-86D0-15E5A19DC8DF}"/>
              </a:ext>
            </a:extLst>
          </p:cNvPr>
          <p:cNvSpPr>
            <a:spLocks noGrp="1"/>
          </p:cNvSpPr>
          <p:nvPr>
            <p:ph type="sldNum" sz="quarter" idx="12"/>
          </p:nvPr>
        </p:nvSpPr>
        <p:spPr/>
        <p:txBody>
          <a:bodyPr/>
          <a:lstStyle/>
          <a:p>
            <a:fld id="{E0EC2AF4-9F7E-4E26-8388-6A643E645378}" type="slidenum">
              <a:rPr lang="en-PH" smtClean="0"/>
              <a:t>‹#›</a:t>
            </a:fld>
            <a:endParaRPr lang="en-PH"/>
          </a:p>
        </p:txBody>
      </p:sp>
    </p:spTree>
    <p:extLst>
      <p:ext uri="{BB962C8B-B14F-4D97-AF65-F5344CB8AC3E}">
        <p14:creationId xmlns:p14="http://schemas.microsoft.com/office/powerpoint/2010/main" val="22610230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8524D82-A9BB-474F-9A76-8473D464421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PH"/>
          </a:p>
        </p:txBody>
      </p:sp>
      <p:sp>
        <p:nvSpPr>
          <p:cNvPr id="3" name="Text Placeholder 2">
            <a:extLst>
              <a:ext uri="{FF2B5EF4-FFF2-40B4-BE49-F238E27FC236}">
                <a16:creationId xmlns:a16="http://schemas.microsoft.com/office/drawing/2014/main" id="{2D878DE6-B315-4467-84E0-DB9BFB6D8CE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26B2DEAD-CC92-4368-84E6-608ADB914F9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C43D6EA-6337-4F19-A0BB-89E7C23ED820}" type="datetimeFigureOut">
              <a:rPr lang="en-PH" smtClean="0"/>
              <a:t>07/10/2020</a:t>
            </a:fld>
            <a:endParaRPr lang="en-PH"/>
          </a:p>
        </p:txBody>
      </p:sp>
      <p:sp>
        <p:nvSpPr>
          <p:cNvPr id="5" name="Footer Placeholder 4">
            <a:extLst>
              <a:ext uri="{FF2B5EF4-FFF2-40B4-BE49-F238E27FC236}">
                <a16:creationId xmlns:a16="http://schemas.microsoft.com/office/drawing/2014/main" id="{07FF3899-1A2E-4816-96C7-07E734479F3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PH"/>
          </a:p>
        </p:txBody>
      </p:sp>
      <p:sp>
        <p:nvSpPr>
          <p:cNvPr id="6" name="Slide Number Placeholder 5">
            <a:extLst>
              <a:ext uri="{FF2B5EF4-FFF2-40B4-BE49-F238E27FC236}">
                <a16:creationId xmlns:a16="http://schemas.microsoft.com/office/drawing/2014/main" id="{71ACE093-3DD5-49A5-8E35-555785CF47D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0EC2AF4-9F7E-4E26-8388-6A643E645378}" type="slidenum">
              <a:rPr lang="en-PH" smtClean="0"/>
              <a:t>‹#›</a:t>
            </a:fld>
            <a:endParaRPr lang="en-PH"/>
          </a:p>
        </p:txBody>
      </p:sp>
    </p:spTree>
    <p:extLst>
      <p:ext uri="{BB962C8B-B14F-4D97-AF65-F5344CB8AC3E}">
        <p14:creationId xmlns:p14="http://schemas.microsoft.com/office/powerpoint/2010/main" val="14328477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Graphical user interface, text&#10;&#10;Description automatically generated">
            <a:extLst>
              <a:ext uri="{FF2B5EF4-FFF2-40B4-BE49-F238E27FC236}">
                <a16:creationId xmlns:a16="http://schemas.microsoft.com/office/drawing/2014/main" id="{02B19FCE-8AE2-4560-9A89-E71F706674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EBA9F6D4-DE38-4227-8883-CD0A1AF1517D}"/>
              </a:ext>
            </a:extLst>
          </p:cNvPr>
          <p:cNvSpPr>
            <a:spLocks noGrp="1"/>
          </p:cNvSpPr>
          <p:nvPr>
            <p:ph type="ctrTitle"/>
          </p:nvPr>
        </p:nvSpPr>
        <p:spPr>
          <a:xfrm>
            <a:off x="3423424" y="1827986"/>
            <a:ext cx="4925122" cy="2387600"/>
          </a:xfrm>
        </p:spPr>
        <p:txBody>
          <a:bodyPr>
            <a:normAutofit/>
          </a:bodyPr>
          <a:lstStyle/>
          <a:p>
            <a:pPr algn="r"/>
            <a:r>
              <a:rPr lang="en-PH" sz="8000" dirty="0">
                <a:solidFill>
                  <a:schemeClr val="bg1"/>
                </a:solidFill>
                <a:latin typeface="Aharoni" panose="02010803020104030203" pitchFamily="2" charset="-79"/>
                <a:cs typeface="Aharoni" panose="02010803020104030203" pitchFamily="2" charset="-79"/>
              </a:rPr>
              <a:t>BUSINESS </a:t>
            </a:r>
            <a:br>
              <a:rPr lang="en-PH" sz="8000" dirty="0">
                <a:solidFill>
                  <a:schemeClr val="bg1"/>
                </a:solidFill>
                <a:latin typeface="Aharoni" panose="02010803020104030203" pitchFamily="2" charset="-79"/>
                <a:cs typeface="Aharoni" panose="02010803020104030203" pitchFamily="2" charset="-79"/>
              </a:rPr>
            </a:br>
            <a:r>
              <a:rPr lang="en-PH" sz="8000" dirty="0">
                <a:solidFill>
                  <a:schemeClr val="bg1"/>
                </a:solidFill>
                <a:latin typeface="Aharoni" panose="02010803020104030203" pitchFamily="2" charset="-79"/>
                <a:cs typeface="Aharoni" panose="02010803020104030203" pitchFamily="2" charset="-79"/>
              </a:rPr>
              <a:t>PLAN</a:t>
            </a:r>
          </a:p>
        </p:txBody>
      </p:sp>
      <p:sp>
        <p:nvSpPr>
          <p:cNvPr id="3" name="Subtitle 2">
            <a:extLst>
              <a:ext uri="{FF2B5EF4-FFF2-40B4-BE49-F238E27FC236}">
                <a16:creationId xmlns:a16="http://schemas.microsoft.com/office/drawing/2014/main" id="{6C2DA535-EF9B-4134-A545-66EFB3A04728}"/>
              </a:ext>
            </a:extLst>
          </p:cNvPr>
          <p:cNvSpPr>
            <a:spLocks noGrp="1"/>
          </p:cNvSpPr>
          <p:nvPr>
            <p:ph type="subTitle" idx="1"/>
          </p:nvPr>
        </p:nvSpPr>
        <p:spPr>
          <a:xfrm>
            <a:off x="3969835" y="3903333"/>
            <a:ext cx="4378712" cy="1655762"/>
          </a:xfrm>
        </p:spPr>
        <p:txBody>
          <a:bodyPr>
            <a:normAutofit/>
          </a:bodyPr>
          <a:lstStyle/>
          <a:p>
            <a:pPr algn="r"/>
            <a:r>
              <a:rPr lang="en-US" sz="4000" dirty="0">
                <a:solidFill>
                  <a:schemeClr val="accent2">
                    <a:lumMod val="40000"/>
                    <a:lumOff val="60000"/>
                  </a:schemeClr>
                </a:solidFill>
                <a:latin typeface="Tw Cen MT" panose="020B0602020104020603" pitchFamily="34" charset="0"/>
              </a:rPr>
              <a:t>OF ZION ENGLISH</a:t>
            </a:r>
            <a:endParaRPr lang="en-PH" sz="4000" dirty="0">
              <a:solidFill>
                <a:schemeClr val="accent2">
                  <a:lumMod val="40000"/>
                  <a:lumOff val="60000"/>
                </a:schemeClr>
              </a:solidFill>
              <a:latin typeface="Tw Cen MT" panose="020B0602020104020603" pitchFamily="34" charset="0"/>
            </a:endParaRPr>
          </a:p>
        </p:txBody>
      </p:sp>
      <p:sp>
        <p:nvSpPr>
          <p:cNvPr id="8" name="Subtitle 2">
            <a:extLst>
              <a:ext uri="{FF2B5EF4-FFF2-40B4-BE49-F238E27FC236}">
                <a16:creationId xmlns:a16="http://schemas.microsoft.com/office/drawing/2014/main" id="{A79FD311-645E-4463-865F-61C0A99A0BBC}"/>
              </a:ext>
            </a:extLst>
          </p:cNvPr>
          <p:cNvSpPr txBox="1">
            <a:spLocks/>
          </p:cNvSpPr>
          <p:nvPr/>
        </p:nvSpPr>
        <p:spPr>
          <a:xfrm>
            <a:off x="8434037" y="4427034"/>
            <a:ext cx="3665035" cy="2065037"/>
          </a:xfrm>
          <a:prstGeom prst="rect">
            <a:avLst/>
          </a:prstGeom>
        </p:spPr>
        <p:txBody>
          <a:bodyPr vert="horz" lIns="91440" tIns="45720" rIns="91440" bIns="45720" rtlCol="0">
            <a:normAutofit fontScale="47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4000" b="1" dirty="0">
                <a:solidFill>
                  <a:srgbClr val="892A20"/>
                </a:solidFill>
                <a:latin typeface="Tw Cen MT" panose="020B0602020104020603" pitchFamily="34" charset="0"/>
              </a:rPr>
              <a:t>Presented by:</a:t>
            </a:r>
          </a:p>
          <a:p>
            <a:pPr algn="l"/>
            <a:r>
              <a:rPr lang="en-US" sz="4000" dirty="0" err="1">
                <a:solidFill>
                  <a:srgbClr val="892A20"/>
                </a:solidFill>
                <a:latin typeface="Tw Cen MT" panose="020B0602020104020603" pitchFamily="34" charset="0"/>
              </a:rPr>
              <a:t>Bendo</a:t>
            </a:r>
            <a:r>
              <a:rPr lang="en-US" sz="4000" dirty="0">
                <a:solidFill>
                  <a:srgbClr val="892A20"/>
                </a:solidFill>
                <a:latin typeface="Tw Cen MT" panose="020B0602020104020603" pitchFamily="34" charset="0"/>
              </a:rPr>
              <a:t>, Alex A.</a:t>
            </a:r>
          </a:p>
          <a:p>
            <a:pPr algn="l"/>
            <a:r>
              <a:rPr lang="en-US" sz="4000" dirty="0">
                <a:solidFill>
                  <a:srgbClr val="892A20"/>
                </a:solidFill>
                <a:latin typeface="Tw Cen MT" panose="020B0602020104020603" pitchFamily="34" charset="0"/>
              </a:rPr>
              <a:t>Lim-it, Brandon B.</a:t>
            </a:r>
          </a:p>
          <a:p>
            <a:pPr algn="l"/>
            <a:r>
              <a:rPr lang="en-US" sz="4000" dirty="0" err="1">
                <a:solidFill>
                  <a:srgbClr val="892A20"/>
                </a:solidFill>
                <a:latin typeface="Tw Cen MT" panose="020B0602020104020603" pitchFamily="34" charset="0"/>
              </a:rPr>
              <a:t>Punay</a:t>
            </a:r>
            <a:r>
              <a:rPr lang="en-US" sz="4000" dirty="0">
                <a:solidFill>
                  <a:srgbClr val="892A20"/>
                </a:solidFill>
                <a:latin typeface="Tw Cen MT" panose="020B0602020104020603" pitchFamily="34" charset="0"/>
              </a:rPr>
              <a:t>, </a:t>
            </a:r>
            <a:r>
              <a:rPr lang="en-US" sz="4000" dirty="0" err="1">
                <a:solidFill>
                  <a:srgbClr val="892A20"/>
                </a:solidFill>
                <a:latin typeface="Tw Cen MT" panose="020B0602020104020603" pitchFamily="34" charset="0"/>
              </a:rPr>
              <a:t>Jaykel</a:t>
            </a:r>
            <a:r>
              <a:rPr lang="en-US" sz="4000" dirty="0">
                <a:solidFill>
                  <a:srgbClr val="892A20"/>
                </a:solidFill>
                <a:latin typeface="Tw Cen MT" panose="020B0602020104020603" pitchFamily="34" charset="0"/>
              </a:rPr>
              <a:t> O.</a:t>
            </a:r>
          </a:p>
          <a:p>
            <a:pPr algn="l"/>
            <a:r>
              <a:rPr lang="en-US" sz="4000" dirty="0">
                <a:solidFill>
                  <a:srgbClr val="892A20"/>
                </a:solidFill>
                <a:latin typeface="Tw Cen MT" panose="020B0602020104020603" pitchFamily="34" charset="0"/>
              </a:rPr>
              <a:t>Recto, Marvin C.</a:t>
            </a:r>
          </a:p>
          <a:p>
            <a:pPr algn="l"/>
            <a:r>
              <a:rPr lang="en-US" sz="4000" dirty="0" err="1">
                <a:solidFill>
                  <a:srgbClr val="892A20"/>
                </a:solidFill>
                <a:latin typeface="Tw Cen MT" panose="020B0602020104020603" pitchFamily="34" charset="0"/>
              </a:rPr>
              <a:t>Romasanta</a:t>
            </a:r>
            <a:r>
              <a:rPr lang="en-US" sz="4000" dirty="0">
                <a:solidFill>
                  <a:srgbClr val="892A20"/>
                </a:solidFill>
                <a:latin typeface="Tw Cen MT" panose="020B0602020104020603" pitchFamily="34" charset="0"/>
              </a:rPr>
              <a:t>, Wendell </a:t>
            </a:r>
            <a:r>
              <a:rPr lang="en-US" sz="4000" dirty="0" err="1">
                <a:solidFill>
                  <a:srgbClr val="892A20"/>
                </a:solidFill>
                <a:latin typeface="Tw Cen MT" panose="020B0602020104020603" pitchFamily="34" charset="0"/>
              </a:rPr>
              <a:t>Arhgel</a:t>
            </a:r>
            <a:r>
              <a:rPr lang="en-US" sz="4000" dirty="0">
                <a:solidFill>
                  <a:srgbClr val="892A20"/>
                </a:solidFill>
                <a:latin typeface="Tw Cen MT" panose="020B0602020104020603" pitchFamily="34" charset="0"/>
              </a:rPr>
              <a:t> H.</a:t>
            </a:r>
            <a:endParaRPr lang="en-PH" sz="4000" dirty="0">
              <a:solidFill>
                <a:srgbClr val="892A20"/>
              </a:solidFill>
              <a:latin typeface="Tw Cen MT" panose="020B0602020104020603" pitchFamily="34" charset="0"/>
            </a:endParaRPr>
          </a:p>
        </p:txBody>
      </p:sp>
      <p:sp>
        <p:nvSpPr>
          <p:cNvPr id="12" name="Subtitle 2">
            <a:extLst>
              <a:ext uri="{FF2B5EF4-FFF2-40B4-BE49-F238E27FC236}">
                <a16:creationId xmlns:a16="http://schemas.microsoft.com/office/drawing/2014/main" id="{FABCD77C-9002-485A-8D09-7D2753D40673}"/>
              </a:ext>
            </a:extLst>
          </p:cNvPr>
          <p:cNvSpPr txBox="1">
            <a:spLocks/>
          </p:cNvSpPr>
          <p:nvPr/>
        </p:nvSpPr>
        <p:spPr>
          <a:xfrm>
            <a:off x="4988311" y="1223118"/>
            <a:ext cx="3337933" cy="8066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en-US" sz="2000" b="1" dirty="0">
                <a:solidFill>
                  <a:srgbClr val="F2C3A7"/>
                </a:solidFill>
                <a:latin typeface="Tw Cen MT" panose="020B0602020104020603" pitchFamily="34" charset="0"/>
              </a:rPr>
              <a:t>ITEC101 </a:t>
            </a:r>
            <a:br>
              <a:rPr lang="en-US" sz="2000" b="1" dirty="0">
                <a:solidFill>
                  <a:srgbClr val="F2C3A7"/>
                </a:solidFill>
                <a:latin typeface="Tw Cen MT" panose="020B0602020104020603" pitchFamily="34" charset="0"/>
              </a:rPr>
            </a:br>
            <a:r>
              <a:rPr lang="en-US" sz="2000" dirty="0">
                <a:solidFill>
                  <a:srgbClr val="F2C3A7"/>
                </a:solidFill>
                <a:latin typeface="Tw Cen MT" panose="020B0602020104020603" pitchFamily="34" charset="0"/>
              </a:rPr>
              <a:t>Introduction to E-commerce</a:t>
            </a:r>
            <a:endParaRPr lang="en-PH" sz="2000" dirty="0">
              <a:solidFill>
                <a:srgbClr val="F2C3A7"/>
              </a:solidFill>
              <a:latin typeface="Tw Cen MT" panose="020B0602020104020603" pitchFamily="34" charset="0"/>
            </a:endParaRPr>
          </a:p>
        </p:txBody>
      </p:sp>
    </p:spTree>
    <p:extLst>
      <p:ext uri="{BB962C8B-B14F-4D97-AF65-F5344CB8AC3E}">
        <p14:creationId xmlns:p14="http://schemas.microsoft.com/office/powerpoint/2010/main" val="18102849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Text&#10;&#10;Description automatically generated">
            <a:extLst>
              <a:ext uri="{FF2B5EF4-FFF2-40B4-BE49-F238E27FC236}">
                <a16:creationId xmlns:a16="http://schemas.microsoft.com/office/drawing/2014/main" id="{8072BCD9-0C7E-4072-AAF9-DDCA4418780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19A4C53B-851D-45CA-9E95-ED5864D067C4}"/>
              </a:ext>
            </a:extLst>
          </p:cNvPr>
          <p:cNvSpPr>
            <a:spLocks noGrp="1"/>
          </p:cNvSpPr>
          <p:nvPr>
            <p:ph type="title"/>
          </p:nvPr>
        </p:nvSpPr>
        <p:spPr>
          <a:xfrm>
            <a:off x="259080" y="331864"/>
            <a:ext cx="4264152" cy="584216"/>
          </a:xfrm>
        </p:spPr>
        <p:txBody>
          <a:bodyPr>
            <a:noAutofit/>
          </a:bodyPr>
          <a:lstStyle/>
          <a:p>
            <a:pPr algn="ctr"/>
            <a:r>
              <a:rPr lang="en-US" sz="3200" dirty="0">
                <a:solidFill>
                  <a:srgbClr val="B57964"/>
                </a:solidFill>
                <a:latin typeface="Tw Cen MT" panose="020B0602020104020603" pitchFamily="34" charset="0"/>
                <a:cs typeface="Aharoni" panose="02010803020104030203" pitchFamily="2" charset="-79"/>
              </a:rPr>
              <a:t>C O M P E T I T O R S</a:t>
            </a:r>
            <a:endParaRPr lang="en-PH" sz="3200" dirty="0">
              <a:solidFill>
                <a:srgbClr val="B57964"/>
              </a:solidFill>
              <a:latin typeface="Tw Cen MT" panose="020B0602020104020603" pitchFamily="34" charset="0"/>
              <a:cs typeface="Aharoni" panose="02010803020104030203" pitchFamily="2" charset="-79"/>
            </a:endParaRPr>
          </a:p>
        </p:txBody>
      </p:sp>
      <p:sp>
        <p:nvSpPr>
          <p:cNvPr id="6" name="Title 1">
            <a:extLst>
              <a:ext uri="{FF2B5EF4-FFF2-40B4-BE49-F238E27FC236}">
                <a16:creationId xmlns:a16="http://schemas.microsoft.com/office/drawing/2014/main" id="{B4C3EDF1-AEFA-409E-8CA7-26B70175EAF4}"/>
              </a:ext>
            </a:extLst>
          </p:cNvPr>
          <p:cNvSpPr txBox="1">
            <a:spLocks/>
          </p:cNvSpPr>
          <p:nvPr/>
        </p:nvSpPr>
        <p:spPr>
          <a:xfrm>
            <a:off x="4956048" y="1282840"/>
            <a:ext cx="6867144" cy="50549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solidFill>
                  <a:schemeClr val="bg1"/>
                </a:solidFill>
                <a:latin typeface="Tw Cen MT" panose="020B0602020104020603" pitchFamily="34" charset="0"/>
                <a:cs typeface="Aharoni" panose="02010803020104030203" pitchFamily="2" charset="-79"/>
              </a:rPr>
              <a:t>is a language sharing platform that are in live operation. There are more than 1600 registered tutors and many more students worldwide. While most of the ESL companies uses computer, </a:t>
            </a:r>
            <a:r>
              <a:rPr lang="en-US" sz="2000" dirty="0" err="1">
                <a:solidFill>
                  <a:schemeClr val="bg1"/>
                </a:solidFill>
                <a:latin typeface="Tw Cen MT" panose="020B0602020104020603" pitchFamily="34" charset="0"/>
                <a:cs typeface="Aharoni" panose="02010803020104030203" pitchFamily="2" charset="-79"/>
              </a:rPr>
              <a:t>Ziktalk</a:t>
            </a:r>
            <a:r>
              <a:rPr lang="en-US" sz="2000" dirty="0">
                <a:solidFill>
                  <a:schemeClr val="bg1"/>
                </a:solidFill>
                <a:latin typeface="Tw Cen MT" panose="020B0602020104020603" pitchFamily="34" charset="0"/>
                <a:cs typeface="Aharoni" panose="02010803020104030203" pitchFamily="2" charset="-79"/>
              </a:rPr>
              <a:t> uses mobile device. They are a language learning app that allows online English teachers to teach Korean students although they do have other nationalities. </a:t>
            </a:r>
            <a:r>
              <a:rPr lang="en-US" sz="2000" dirty="0" err="1">
                <a:solidFill>
                  <a:schemeClr val="bg1"/>
                </a:solidFill>
                <a:latin typeface="Tw Cen MT" panose="020B0602020104020603" pitchFamily="34" charset="0"/>
                <a:cs typeface="Aharoni" panose="02010803020104030203" pitchFamily="2" charset="-79"/>
              </a:rPr>
              <a:t>Ziktalk</a:t>
            </a:r>
            <a:r>
              <a:rPr lang="en-US" sz="2000" dirty="0">
                <a:solidFill>
                  <a:schemeClr val="bg1"/>
                </a:solidFill>
                <a:latin typeface="Tw Cen MT" panose="020B0602020104020603" pitchFamily="34" charset="0"/>
                <a:cs typeface="Aharoni" panose="02010803020104030203" pitchFamily="2" charset="-79"/>
              </a:rPr>
              <a:t> works off of teachers promoting their classes by uploading short educational videos. Their mission is to empower people to become fluent in foreign languages. While Nil English only hires native </a:t>
            </a:r>
            <a:r>
              <a:rPr lang="en-US" sz="2000" dirty="0" err="1">
                <a:solidFill>
                  <a:schemeClr val="bg1"/>
                </a:solidFill>
                <a:latin typeface="Tw Cen MT" panose="020B0602020104020603" pitchFamily="34" charset="0"/>
                <a:cs typeface="Aharoni" panose="02010803020104030203" pitchFamily="2" charset="-79"/>
              </a:rPr>
              <a:t>english</a:t>
            </a:r>
            <a:r>
              <a:rPr lang="en-US" sz="2000" dirty="0">
                <a:solidFill>
                  <a:schemeClr val="bg1"/>
                </a:solidFill>
                <a:latin typeface="Tw Cen MT" panose="020B0602020104020603" pitchFamily="34" charset="0"/>
                <a:cs typeface="Aharoni" panose="02010803020104030203" pitchFamily="2" charset="-79"/>
              </a:rPr>
              <a:t> speakers, </a:t>
            </a:r>
            <a:r>
              <a:rPr lang="en-US" sz="2000" dirty="0" err="1">
                <a:solidFill>
                  <a:schemeClr val="bg1"/>
                </a:solidFill>
                <a:latin typeface="Tw Cen MT" panose="020B0602020104020603" pitchFamily="34" charset="0"/>
                <a:cs typeface="Aharoni" panose="02010803020104030203" pitchFamily="2" charset="-79"/>
              </a:rPr>
              <a:t>Ziktalk</a:t>
            </a:r>
            <a:r>
              <a:rPr lang="en-US" sz="2000" dirty="0">
                <a:solidFill>
                  <a:schemeClr val="bg1"/>
                </a:solidFill>
                <a:latin typeface="Tw Cen MT" panose="020B0602020104020603" pitchFamily="34" charset="0"/>
                <a:cs typeface="Aharoni" panose="02010803020104030203" pitchFamily="2" charset="-79"/>
              </a:rPr>
              <a:t> hires also non-native </a:t>
            </a:r>
            <a:r>
              <a:rPr lang="en-US" sz="2000" dirty="0" err="1">
                <a:solidFill>
                  <a:schemeClr val="bg1"/>
                </a:solidFill>
                <a:latin typeface="Tw Cen MT" panose="020B0602020104020603" pitchFamily="34" charset="0"/>
                <a:cs typeface="Aharoni" panose="02010803020104030203" pitchFamily="2" charset="-79"/>
              </a:rPr>
              <a:t>english</a:t>
            </a:r>
            <a:r>
              <a:rPr lang="en-US" sz="2000" dirty="0">
                <a:solidFill>
                  <a:schemeClr val="bg1"/>
                </a:solidFill>
                <a:latin typeface="Tw Cen MT" panose="020B0602020104020603" pitchFamily="34" charset="0"/>
                <a:cs typeface="Aharoni" panose="02010803020104030203" pitchFamily="2" charset="-79"/>
              </a:rPr>
              <a:t> speakers. Their advantage is that they are using mobile application instead of computer or laptop which means they can easily have classes anywhere as long as they are connected online. </a:t>
            </a:r>
            <a:r>
              <a:rPr lang="en-US" sz="2000" dirty="0" err="1">
                <a:solidFill>
                  <a:schemeClr val="bg1"/>
                </a:solidFill>
                <a:latin typeface="Tw Cen MT" panose="020B0602020104020603" pitchFamily="34" charset="0"/>
                <a:cs typeface="Aharoni" panose="02010803020104030203" pitchFamily="2" charset="-79"/>
              </a:rPr>
              <a:t>Ziktalk</a:t>
            </a:r>
            <a:r>
              <a:rPr lang="en-US" sz="2000" dirty="0">
                <a:solidFill>
                  <a:schemeClr val="bg1"/>
                </a:solidFill>
                <a:latin typeface="Tw Cen MT" panose="020B0602020104020603" pitchFamily="34" charset="0"/>
                <a:cs typeface="Aharoni" panose="02010803020104030203" pitchFamily="2" charset="-79"/>
              </a:rPr>
              <a:t> have their own website also where you can see their services offered, Key features of their application, sales information, news and their contact information. Their mobile application is also available on Android and IOS plus they can also be reached through Telegram and </a:t>
            </a:r>
            <a:r>
              <a:rPr lang="en-US" sz="2000" dirty="0" err="1">
                <a:solidFill>
                  <a:schemeClr val="bg1"/>
                </a:solidFill>
                <a:latin typeface="Tw Cen MT" panose="020B0602020104020603" pitchFamily="34" charset="0"/>
                <a:cs typeface="Aharoni" panose="02010803020104030203" pitchFamily="2" charset="-79"/>
              </a:rPr>
              <a:t>Kakaotalk</a:t>
            </a:r>
            <a:r>
              <a:rPr lang="en-US" sz="2000" dirty="0">
                <a:solidFill>
                  <a:schemeClr val="bg1"/>
                </a:solidFill>
                <a:latin typeface="Tw Cen MT" panose="020B0602020104020603" pitchFamily="34" charset="0"/>
                <a:cs typeface="Aharoni" panose="02010803020104030203" pitchFamily="2" charset="-79"/>
              </a:rPr>
              <a:t>. </a:t>
            </a:r>
            <a:endParaRPr lang="en-PH" sz="2000" dirty="0">
              <a:solidFill>
                <a:schemeClr val="bg1"/>
              </a:solidFill>
              <a:latin typeface="Tw Cen MT" panose="020B0602020104020603" pitchFamily="34" charset="0"/>
              <a:cs typeface="Aharoni" panose="02010803020104030203" pitchFamily="2" charset="-79"/>
            </a:endParaRPr>
          </a:p>
        </p:txBody>
      </p:sp>
      <p:sp>
        <p:nvSpPr>
          <p:cNvPr id="7" name="Title 1">
            <a:extLst>
              <a:ext uri="{FF2B5EF4-FFF2-40B4-BE49-F238E27FC236}">
                <a16:creationId xmlns:a16="http://schemas.microsoft.com/office/drawing/2014/main" id="{C5FD669A-8B6C-4EBC-9C1E-1238FF2418AF}"/>
              </a:ext>
            </a:extLst>
          </p:cNvPr>
          <p:cNvSpPr txBox="1">
            <a:spLocks/>
          </p:cNvSpPr>
          <p:nvPr/>
        </p:nvSpPr>
        <p:spPr>
          <a:xfrm>
            <a:off x="6096000" y="520210"/>
            <a:ext cx="4264152" cy="58421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chemeClr val="bg1"/>
                </a:solidFill>
                <a:latin typeface="Aharoni" panose="02010803020104030203" pitchFamily="2" charset="-79"/>
                <a:cs typeface="Aharoni" panose="02010803020104030203" pitchFamily="2" charset="-79"/>
              </a:rPr>
              <a:t>ZIKTALK</a:t>
            </a:r>
            <a:endParaRPr lang="en-PH" dirty="0">
              <a:solidFill>
                <a:schemeClr val="bg1"/>
              </a:solidFill>
              <a:latin typeface="Aharoni" panose="02010803020104030203" pitchFamily="2" charset="-79"/>
              <a:cs typeface="Aharoni" panose="02010803020104030203" pitchFamily="2" charset="-79"/>
            </a:endParaRPr>
          </a:p>
        </p:txBody>
      </p:sp>
      <p:pic>
        <p:nvPicPr>
          <p:cNvPr id="2050" name="Picture 2" descr="Ziktalk- Language Teacher - Home | Facebook">
            <a:extLst>
              <a:ext uri="{FF2B5EF4-FFF2-40B4-BE49-F238E27FC236}">
                <a16:creationId xmlns:a16="http://schemas.microsoft.com/office/drawing/2014/main" id="{1FABA073-3E63-4A99-ADA3-3A6B178894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6214" y="1955958"/>
            <a:ext cx="2946083" cy="29460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5420583"/>
      </p:ext>
    </p:extLst>
  </p:cSld>
  <p:clrMapOvr>
    <a:masterClrMapping/>
  </p:clrMapOvr>
  <p:transition spd="slow">
    <p:wipe dir="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Text&#10;&#10;Description automatically generated">
            <a:extLst>
              <a:ext uri="{FF2B5EF4-FFF2-40B4-BE49-F238E27FC236}">
                <a16:creationId xmlns:a16="http://schemas.microsoft.com/office/drawing/2014/main" id="{8072BCD9-0C7E-4072-AAF9-DDCA4418780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58000"/>
          </a:xfrm>
        </p:spPr>
      </p:pic>
      <p:sp>
        <p:nvSpPr>
          <p:cNvPr id="2" name="Title 1">
            <a:extLst>
              <a:ext uri="{FF2B5EF4-FFF2-40B4-BE49-F238E27FC236}">
                <a16:creationId xmlns:a16="http://schemas.microsoft.com/office/drawing/2014/main" id="{19A4C53B-851D-45CA-9E95-ED5864D067C4}"/>
              </a:ext>
            </a:extLst>
          </p:cNvPr>
          <p:cNvSpPr>
            <a:spLocks noGrp="1"/>
          </p:cNvSpPr>
          <p:nvPr>
            <p:ph type="title"/>
          </p:nvPr>
        </p:nvSpPr>
        <p:spPr>
          <a:xfrm>
            <a:off x="143256" y="2766217"/>
            <a:ext cx="4264152" cy="1325563"/>
          </a:xfrm>
        </p:spPr>
        <p:txBody>
          <a:bodyPr>
            <a:noAutofit/>
          </a:bodyPr>
          <a:lstStyle/>
          <a:p>
            <a:pPr algn="ctr"/>
            <a:r>
              <a:rPr lang="en-US" sz="6000" dirty="0">
                <a:solidFill>
                  <a:srgbClr val="B57964"/>
                </a:solidFill>
                <a:latin typeface="Aharoni" panose="02010803020104030203" pitchFamily="2" charset="-79"/>
                <a:cs typeface="Aharoni" panose="02010803020104030203" pitchFamily="2" charset="-79"/>
              </a:rPr>
              <a:t>OUTLOOK</a:t>
            </a:r>
            <a:br>
              <a:rPr lang="en-US" sz="6600" dirty="0">
                <a:solidFill>
                  <a:srgbClr val="B57964"/>
                </a:solidFill>
                <a:latin typeface="Aharoni" panose="02010803020104030203" pitchFamily="2" charset="-79"/>
                <a:cs typeface="Aharoni" panose="02010803020104030203" pitchFamily="2" charset="-79"/>
              </a:rPr>
            </a:br>
            <a:r>
              <a:rPr lang="en-US" sz="4800" dirty="0">
                <a:solidFill>
                  <a:srgbClr val="B57964"/>
                </a:solidFill>
                <a:latin typeface="Tw Cen MT" panose="020B0602020104020603" pitchFamily="34" charset="0"/>
                <a:cs typeface="Aharoni" panose="02010803020104030203" pitchFamily="2" charset="-79"/>
              </a:rPr>
              <a:t>AND TRENDS</a:t>
            </a:r>
            <a:endParaRPr lang="en-PH" sz="6600" dirty="0">
              <a:solidFill>
                <a:srgbClr val="B57964"/>
              </a:solidFill>
              <a:latin typeface="Tw Cen MT" panose="020B0602020104020603" pitchFamily="34" charset="0"/>
              <a:cs typeface="Aharoni" panose="02010803020104030203" pitchFamily="2" charset="-79"/>
            </a:endParaRPr>
          </a:p>
        </p:txBody>
      </p:sp>
      <p:sp>
        <p:nvSpPr>
          <p:cNvPr id="6" name="Title 1">
            <a:extLst>
              <a:ext uri="{FF2B5EF4-FFF2-40B4-BE49-F238E27FC236}">
                <a16:creationId xmlns:a16="http://schemas.microsoft.com/office/drawing/2014/main" id="{B4C3EDF1-AEFA-409E-8CA7-26B70175EAF4}"/>
              </a:ext>
            </a:extLst>
          </p:cNvPr>
          <p:cNvSpPr txBox="1">
            <a:spLocks/>
          </p:cNvSpPr>
          <p:nvPr/>
        </p:nvSpPr>
        <p:spPr>
          <a:xfrm>
            <a:off x="5084064" y="901524"/>
            <a:ext cx="6647688" cy="50549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solidFill>
                  <a:schemeClr val="bg1"/>
                </a:solidFill>
                <a:latin typeface="Tw Cen MT" panose="020B0602020104020603" pitchFamily="34" charset="0"/>
                <a:cs typeface="Aharoni" panose="02010803020104030203" pitchFamily="2" charset="-79"/>
              </a:rPr>
              <a:t>The e-learning market is expected to show huge development and growth opportunities in the following five years. The rapid growth in internet connectivity in emerging economies, driven by the rising federal budgets, is likely to have a positive impact on market growth. With technological advances and virtual learning, the market for online tutoring services is expected to showcase a positive outlook during this period and in the future. Many of the universities here in the Philippines have been practicing the blended learning method to take full advantage in the online learning. </a:t>
            </a:r>
          </a:p>
        </p:txBody>
      </p:sp>
    </p:spTree>
    <p:extLst>
      <p:ext uri="{BB962C8B-B14F-4D97-AF65-F5344CB8AC3E}">
        <p14:creationId xmlns:p14="http://schemas.microsoft.com/office/powerpoint/2010/main" val="3795114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77FC0B-0630-4597-B63C-F49C8CE1873F}"/>
              </a:ext>
            </a:extLst>
          </p:cNvPr>
          <p:cNvSpPr>
            <a:spLocks noGrp="1"/>
          </p:cNvSpPr>
          <p:nvPr>
            <p:ph type="title"/>
          </p:nvPr>
        </p:nvSpPr>
        <p:spPr/>
        <p:txBody>
          <a:bodyPr/>
          <a:lstStyle/>
          <a:p>
            <a:endParaRPr lang="en-PH"/>
          </a:p>
        </p:txBody>
      </p:sp>
      <p:pic>
        <p:nvPicPr>
          <p:cNvPr id="5" name="Content Placeholder 4" descr="A close up of a sign&#10;&#10;Description automatically generated">
            <a:extLst>
              <a:ext uri="{FF2B5EF4-FFF2-40B4-BE49-F238E27FC236}">
                <a16:creationId xmlns:a16="http://schemas.microsoft.com/office/drawing/2014/main" id="{715F488E-E373-4B2F-8FC9-D435B2607F3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58000"/>
          </a:xfrm>
        </p:spPr>
      </p:pic>
    </p:spTree>
    <p:extLst>
      <p:ext uri="{BB962C8B-B14F-4D97-AF65-F5344CB8AC3E}">
        <p14:creationId xmlns:p14="http://schemas.microsoft.com/office/powerpoint/2010/main" val="368991601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Shape&#10;&#10;Description automatically generated">
            <a:extLst>
              <a:ext uri="{FF2B5EF4-FFF2-40B4-BE49-F238E27FC236}">
                <a16:creationId xmlns:a16="http://schemas.microsoft.com/office/drawing/2014/main" id="{E4FF486F-58A9-4BEF-ABF1-2E31B7D59D3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58000"/>
          </a:xfrm>
        </p:spPr>
      </p:pic>
      <p:sp>
        <p:nvSpPr>
          <p:cNvPr id="2" name="Title 1">
            <a:extLst>
              <a:ext uri="{FF2B5EF4-FFF2-40B4-BE49-F238E27FC236}">
                <a16:creationId xmlns:a16="http://schemas.microsoft.com/office/drawing/2014/main" id="{0C9251DA-75E0-4804-99F3-8A5924AF531F}"/>
              </a:ext>
            </a:extLst>
          </p:cNvPr>
          <p:cNvSpPr>
            <a:spLocks noGrp="1"/>
          </p:cNvSpPr>
          <p:nvPr>
            <p:ph type="title"/>
          </p:nvPr>
        </p:nvSpPr>
        <p:spPr>
          <a:xfrm>
            <a:off x="8641080" y="365125"/>
            <a:ext cx="3054096" cy="1325563"/>
          </a:xfrm>
        </p:spPr>
        <p:txBody>
          <a:bodyPr>
            <a:normAutofit fontScale="90000"/>
          </a:bodyPr>
          <a:lstStyle/>
          <a:p>
            <a:pPr algn="r"/>
            <a:r>
              <a:rPr lang="en-US" dirty="0">
                <a:solidFill>
                  <a:schemeClr val="bg1"/>
                </a:solidFill>
                <a:latin typeface="Tw Cen MT" panose="020B0602020104020603" pitchFamily="34" charset="0"/>
              </a:rPr>
              <a:t>DESCRIPTION OF VENTURE</a:t>
            </a:r>
            <a:endParaRPr lang="en-PH" dirty="0">
              <a:solidFill>
                <a:schemeClr val="bg1"/>
              </a:solidFill>
              <a:latin typeface="Tw Cen MT" panose="020B0602020104020603" pitchFamily="34" charset="0"/>
            </a:endParaRPr>
          </a:p>
        </p:txBody>
      </p:sp>
      <p:sp>
        <p:nvSpPr>
          <p:cNvPr id="6" name="Title 1">
            <a:extLst>
              <a:ext uri="{FF2B5EF4-FFF2-40B4-BE49-F238E27FC236}">
                <a16:creationId xmlns:a16="http://schemas.microsoft.com/office/drawing/2014/main" id="{A718B59E-2F36-410D-B0D4-A999E50905E7}"/>
              </a:ext>
            </a:extLst>
          </p:cNvPr>
          <p:cNvSpPr txBox="1">
            <a:spLocks/>
          </p:cNvSpPr>
          <p:nvPr/>
        </p:nvSpPr>
        <p:spPr>
          <a:xfrm>
            <a:off x="147828" y="1142523"/>
            <a:ext cx="4977384" cy="712279"/>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892A20"/>
                </a:solidFill>
                <a:latin typeface="Tw Cen MT" panose="020B0602020104020603" pitchFamily="34" charset="0"/>
              </a:rPr>
              <a:t>SERVICES OFFERED</a:t>
            </a:r>
            <a:endParaRPr lang="en-PH" b="1" dirty="0">
              <a:solidFill>
                <a:srgbClr val="892A20"/>
              </a:solidFill>
              <a:latin typeface="Tw Cen MT" panose="020B0602020104020603" pitchFamily="34" charset="0"/>
            </a:endParaRPr>
          </a:p>
        </p:txBody>
      </p:sp>
      <p:sp>
        <p:nvSpPr>
          <p:cNvPr id="8" name="Title 1">
            <a:extLst>
              <a:ext uri="{FF2B5EF4-FFF2-40B4-BE49-F238E27FC236}">
                <a16:creationId xmlns:a16="http://schemas.microsoft.com/office/drawing/2014/main" id="{0DE51152-2910-4B8E-95C9-950A1EC9B3F7}"/>
              </a:ext>
            </a:extLst>
          </p:cNvPr>
          <p:cNvSpPr txBox="1">
            <a:spLocks/>
          </p:cNvSpPr>
          <p:nvPr/>
        </p:nvSpPr>
        <p:spPr>
          <a:xfrm>
            <a:off x="147828" y="1498663"/>
            <a:ext cx="8345424" cy="446322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solidFill>
                  <a:srgbClr val="892A20"/>
                </a:solidFill>
                <a:latin typeface="Tw Cen MT" panose="020B0602020104020603" pitchFamily="34" charset="0"/>
              </a:rPr>
              <a:t>• Phonetic and Alphabet</a:t>
            </a:r>
          </a:p>
          <a:p>
            <a:r>
              <a:rPr lang="en-US" sz="2800" dirty="0">
                <a:solidFill>
                  <a:srgbClr val="892A20"/>
                </a:solidFill>
                <a:latin typeface="Tw Cen MT" panose="020B0602020104020603" pitchFamily="34" charset="0"/>
              </a:rPr>
              <a:t>• Daily conversational topics for adult and young learners</a:t>
            </a:r>
          </a:p>
          <a:p>
            <a:r>
              <a:rPr lang="en-US" sz="2800" dirty="0">
                <a:solidFill>
                  <a:srgbClr val="892A20"/>
                </a:solidFill>
                <a:latin typeface="Tw Cen MT" panose="020B0602020104020603" pitchFamily="34" charset="0"/>
              </a:rPr>
              <a:t>• Job Interviews</a:t>
            </a:r>
          </a:p>
          <a:p>
            <a:r>
              <a:rPr lang="en-US" sz="2800" dirty="0">
                <a:solidFill>
                  <a:srgbClr val="892A20"/>
                </a:solidFill>
                <a:latin typeface="Tw Cen MT" panose="020B0602020104020603" pitchFamily="34" charset="0"/>
              </a:rPr>
              <a:t>• Reading (beginner to advance)</a:t>
            </a:r>
          </a:p>
          <a:p>
            <a:r>
              <a:rPr lang="en-US" sz="2800" dirty="0">
                <a:solidFill>
                  <a:srgbClr val="892A20"/>
                </a:solidFill>
                <a:latin typeface="Tw Cen MT" panose="020B0602020104020603" pitchFamily="34" charset="0"/>
              </a:rPr>
              <a:t>• English proficiency exams like IELTS </a:t>
            </a:r>
            <a:br>
              <a:rPr lang="en-US" sz="2800" dirty="0">
                <a:solidFill>
                  <a:srgbClr val="892A20"/>
                </a:solidFill>
                <a:latin typeface="Tw Cen MT" panose="020B0602020104020603" pitchFamily="34" charset="0"/>
              </a:rPr>
            </a:br>
            <a:r>
              <a:rPr lang="en-US" sz="2800" dirty="0">
                <a:solidFill>
                  <a:srgbClr val="892A20"/>
                </a:solidFill>
                <a:latin typeface="Tw Cen MT" panose="020B0602020104020603" pitchFamily="34" charset="0"/>
              </a:rPr>
              <a:t>  - (Speaking and writing), TOIEC, TOFL and CELPIP, etc.</a:t>
            </a:r>
          </a:p>
          <a:p>
            <a:r>
              <a:rPr lang="en-US" sz="2800" dirty="0">
                <a:solidFill>
                  <a:srgbClr val="892A20"/>
                </a:solidFill>
                <a:latin typeface="Tw Cen MT" panose="020B0602020104020603" pitchFamily="34" charset="0"/>
              </a:rPr>
              <a:t>• Business English</a:t>
            </a:r>
          </a:p>
          <a:p>
            <a:r>
              <a:rPr lang="en-US" sz="2800" dirty="0">
                <a:solidFill>
                  <a:srgbClr val="892A20"/>
                </a:solidFill>
                <a:latin typeface="Tw Cen MT" panose="020B0602020104020603" pitchFamily="34" charset="0"/>
              </a:rPr>
              <a:t>• Accent/ Pronunciation Training</a:t>
            </a:r>
          </a:p>
          <a:p>
            <a:r>
              <a:rPr lang="en-US" sz="2800" dirty="0">
                <a:solidFill>
                  <a:srgbClr val="892A20"/>
                </a:solidFill>
                <a:latin typeface="Tw Cen MT" panose="020B0602020104020603" pitchFamily="34" charset="0"/>
              </a:rPr>
              <a:t>• Grammar</a:t>
            </a:r>
          </a:p>
        </p:txBody>
      </p:sp>
      <p:sp>
        <p:nvSpPr>
          <p:cNvPr id="9" name="Title 1">
            <a:extLst>
              <a:ext uri="{FF2B5EF4-FFF2-40B4-BE49-F238E27FC236}">
                <a16:creationId xmlns:a16="http://schemas.microsoft.com/office/drawing/2014/main" id="{8D132206-A709-4DC0-8463-CA41D8CE6E9F}"/>
              </a:ext>
            </a:extLst>
          </p:cNvPr>
          <p:cNvSpPr txBox="1">
            <a:spLocks/>
          </p:cNvSpPr>
          <p:nvPr/>
        </p:nvSpPr>
        <p:spPr>
          <a:xfrm>
            <a:off x="8924544" y="2055813"/>
            <a:ext cx="2770632" cy="342900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1800" dirty="0">
                <a:solidFill>
                  <a:schemeClr val="bg1"/>
                </a:solidFill>
                <a:latin typeface="Tw Cen MT" panose="020B0602020104020603" pitchFamily="34" charset="0"/>
              </a:rPr>
              <a:t>These services are all available online and can be accessed via official website zion-english.com. The business targets international clients especially countries with low English language literacy like South Korea and Japan  and caters to all ages from zero beginners to adult professionals.</a:t>
            </a:r>
            <a:endParaRPr lang="en-PH" sz="1800" dirty="0">
              <a:solidFill>
                <a:schemeClr val="bg1"/>
              </a:solidFill>
              <a:latin typeface="Tw Cen MT" panose="020B0602020104020603" pitchFamily="34" charset="0"/>
            </a:endParaRPr>
          </a:p>
        </p:txBody>
      </p:sp>
    </p:spTree>
    <p:extLst>
      <p:ext uri="{BB962C8B-B14F-4D97-AF65-F5344CB8AC3E}">
        <p14:creationId xmlns:p14="http://schemas.microsoft.com/office/powerpoint/2010/main" val="166880586"/>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F91FAF-98F6-49C3-8438-F0465629B9B9}"/>
              </a:ext>
            </a:extLst>
          </p:cNvPr>
          <p:cNvSpPr>
            <a:spLocks noGrp="1"/>
          </p:cNvSpPr>
          <p:nvPr>
            <p:ph type="title"/>
          </p:nvPr>
        </p:nvSpPr>
        <p:spPr/>
        <p:txBody>
          <a:bodyPr/>
          <a:lstStyle/>
          <a:p>
            <a:endParaRPr lang="en-PH"/>
          </a:p>
        </p:txBody>
      </p:sp>
      <p:pic>
        <p:nvPicPr>
          <p:cNvPr id="5" name="Content Placeholder 4" descr="Graphical user interface, text, website&#10;&#10;Description automatically generated">
            <a:extLst>
              <a:ext uri="{FF2B5EF4-FFF2-40B4-BE49-F238E27FC236}">
                <a16:creationId xmlns:a16="http://schemas.microsoft.com/office/drawing/2014/main" id="{DF6BB5ED-8058-4BA1-96B5-AF0A8FC5DA6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58000"/>
          </a:xfrm>
        </p:spPr>
      </p:pic>
    </p:spTree>
    <p:extLst>
      <p:ext uri="{BB962C8B-B14F-4D97-AF65-F5344CB8AC3E}">
        <p14:creationId xmlns:p14="http://schemas.microsoft.com/office/powerpoint/2010/main" val="15857665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descr="A close up of a persons face&#10;&#10;Description automatically generated">
            <a:extLst>
              <a:ext uri="{FF2B5EF4-FFF2-40B4-BE49-F238E27FC236}">
                <a16:creationId xmlns:a16="http://schemas.microsoft.com/office/drawing/2014/main" id="{0B123310-55E0-4789-AA5F-050176E7AB5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58000"/>
          </a:xfrm>
        </p:spPr>
      </p:pic>
      <p:sp>
        <p:nvSpPr>
          <p:cNvPr id="2" name="Title 1">
            <a:extLst>
              <a:ext uri="{FF2B5EF4-FFF2-40B4-BE49-F238E27FC236}">
                <a16:creationId xmlns:a16="http://schemas.microsoft.com/office/drawing/2014/main" id="{BD7584FE-8F78-4AF1-962A-36CE8396F7A1}"/>
              </a:ext>
            </a:extLst>
          </p:cNvPr>
          <p:cNvSpPr>
            <a:spLocks noGrp="1"/>
          </p:cNvSpPr>
          <p:nvPr>
            <p:ph type="title"/>
          </p:nvPr>
        </p:nvSpPr>
        <p:spPr>
          <a:xfrm>
            <a:off x="7735824" y="2766218"/>
            <a:ext cx="4239768" cy="1325563"/>
          </a:xfrm>
        </p:spPr>
        <p:txBody>
          <a:bodyPr>
            <a:noAutofit/>
          </a:bodyPr>
          <a:lstStyle/>
          <a:p>
            <a:pPr algn="ctr"/>
            <a:r>
              <a:rPr lang="en-US" sz="4700" dirty="0">
                <a:solidFill>
                  <a:srgbClr val="B57964"/>
                </a:solidFill>
                <a:latin typeface="Aharoni" panose="02010803020104030203" pitchFamily="2" charset="-79"/>
                <a:cs typeface="Aharoni" panose="02010803020104030203" pitchFamily="2" charset="-79"/>
              </a:rPr>
              <a:t>PRODUCTION</a:t>
            </a:r>
            <a:br>
              <a:rPr lang="en-US" sz="4800" dirty="0">
                <a:solidFill>
                  <a:srgbClr val="B57964"/>
                </a:solidFill>
                <a:latin typeface="Tw Cen MT" panose="020B0602020104020603" pitchFamily="34" charset="0"/>
              </a:rPr>
            </a:br>
            <a:r>
              <a:rPr lang="en-US" dirty="0">
                <a:solidFill>
                  <a:srgbClr val="B57964"/>
                </a:solidFill>
                <a:latin typeface="Tw Cen MT" panose="020B0602020104020603" pitchFamily="34" charset="0"/>
              </a:rPr>
              <a:t>PLAN</a:t>
            </a:r>
            <a:endParaRPr lang="en-PH" sz="4800" dirty="0">
              <a:solidFill>
                <a:srgbClr val="B57964"/>
              </a:solidFill>
              <a:latin typeface="Tw Cen MT" panose="020B0602020104020603" pitchFamily="34" charset="0"/>
            </a:endParaRPr>
          </a:p>
        </p:txBody>
      </p:sp>
      <p:sp>
        <p:nvSpPr>
          <p:cNvPr id="10" name="Title 1">
            <a:extLst>
              <a:ext uri="{FF2B5EF4-FFF2-40B4-BE49-F238E27FC236}">
                <a16:creationId xmlns:a16="http://schemas.microsoft.com/office/drawing/2014/main" id="{77C4E28E-62E6-46AA-8472-CAAD701CA977}"/>
              </a:ext>
            </a:extLst>
          </p:cNvPr>
          <p:cNvSpPr txBox="1">
            <a:spLocks/>
          </p:cNvSpPr>
          <p:nvPr/>
        </p:nvSpPr>
        <p:spPr>
          <a:xfrm>
            <a:off x="277368" y="2903694"/>
            <a:ext cx="7181088"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2300" dirty="0">
                <a:solidFill>
                  <a:schemeClr val="bg1"/>
                </a:solidFill>
                <a:latin typeface="Tw Cen MT" panose="020B0602020104020603" pitchFamily="34" charset="0"/>
                <a:cs typeface="Aharoni" panose="02010803020104030203" pitchFamily="2" charset="-79"/>
              </a:rPr>
              <a:t>The source for the teaching materials is carefully selected to ensure the quality of lesson materials so that it can effective teach the student English according to their goal and level.</a:t>
            </a:r>
          </a:p>
          <a:p>
            <a:pPr algn="r"/>
            <a:r>
              <a:rPr lang="en-US" sz="2300" dirty="0">
                <a:solidFill>
                  <a:schemeClr val="bg1"/>
                </a:solidFill>
                <a:latin typeface="Tw Cen MT" panose="020B0602020104020603" pitchFamily="34" charset="0"/>
                <a:cs typeface="Aharoni" panose="02010803020104030203" pitchFamily="2" charset="-79"/>
              </a:rPr>
              <a:t>The employees (tutors) are locally hired but nonetheless, each one is highly trained, interpersonally skilled and graduated from some of the most competitive universities in the Philippines, to provide quality services to the clients. These tutors are to render efficient tutoring sessions.</a:t>
            </a:r>
          </a:p>
          <a:p>
            <a:pPr algn="r"/>
            <a:r>
              <a:rPr lang="en-US" sz="2300" dirty="0">
                <a:solidFill>
                  <a:schemeClr val="bg1"/>
                </a:solidFill>
                <a:latin typeface="Tw Cen MT" panose="020B0602020104020603" pitchFamily="34" charset="0"/>
                <a:cs typeface="Aharoni" panose="02010803020104030203" pitchFamily="2" charset="-79"/>
              </a:rPr>
              <a:t>The company guarantees that these tutors are adaptive to the needs of their students. They must also possess the energy that generates their motivation to build enthusiasm between them and the students. Also, humility and openness make a good tutor.</a:t>
            </a:r>
          </a:p>
        </p:txBody>
      </p:sp>
    </p:spTree>
    <p:extLst>
      <p:ext uri="{BB962C8B-B14F-4D97-AF65-F5344CB8AC3E}">
        <p14:creationId xmlns:p14="http://schemas.microsoft.com/office/powerpoint/2010/main" val="163755943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0656F-10FE-47F5-A579-0FF02D5EE27C}"/>
              </a:ext>
            </a:extLst>
          </p:cNvPr>
          <p:cNvSpPr>
            <a:spLocks noGrp="1"/>
          </p:cNvSpPr>
          <p:nvPr>
            <p:ph type="title"/>
          </p:nvPr>
        </p:nvSpPr>
        <p:spPr/>
        <p:txBody>
          <a:bodyPr/>
          <a:lstStyle/>
          <a:p>
            <a:endParaRPr lang="en-PH"/>
          </a:p>
        </p:txBody>
      </p:sp>
      <p:pic>
        <p:nvPicPr>
          <p:cNvPr id="5" name="Content Placeholder 4" descr="Graphical user interface&#10;&#10;Description automatically generated">
            <a:extLst>
              <a:ext uri="{FF2B5EF4-FFF2-40B4-BE49-F238E27FC236}">
                <a16:creationId xmlns:a16="http://schemas.microsoft.com/office/drawing/2014/main" id="{8D10858D-BD94-407D-92B9-7CFF8B25B4C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58000"/>
          </a:xfrm>
        </p:spPr>
      </p:pic>
    </p:spTree>
    <p:extLst>
      <p:ext uri="{BB962C8B-B14F-4D97-AF65-F5344CB8AC3E}">
        <p14:creationId xmlns:p14="http://schemas.microsoft.com/office/powerpoint/2010/main" val="2500841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Text&#10;&#10;Description automatically generated">
            <a:extLst>
              <a:ext uri="{FF2B5EF4-FFF2-40B4-BE49-F238E27FC236}">
                <a16:creationId xmlns:a16="http://schemas.microsoft.com/office/drawing/2014/main" id="{387712A8-F9D4-47D5-B21E-5A4158FF999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58000"/>
          </a:xfrm>
        </p:spPr>
      </p:pic>
      <p:sp>
        <p:nvSpPr>
          <p:cNvPr id="2" name="Title 1">
            <a:extLst>
              <a:ext uri="{FF2B5EF4-FFF2-40B4-BE49-F238E27FC236}">
                <a16:creationId xmlns:a16="http://schemas.microsoft.com/office/drawing/2014/main" id="{26DDB5C9-256B-4664-8FE2-80CD95789CFA}"/>
              </a:ext>
            </a:extLst>
          </p:cNvPr>
          <p:cNvSpPr>
            <a:spLocks noGrp="1"/>
          </p:cNvSpPr>
          <p:nvPr>
            <p:ph type="title"/>
          </p:nvPr>
        </p:nvSpPr>
        <p:spPr/>
        <p:txBody>
          <a:bodyPr/>
          <a:lstStyle/>
          <a:p>
            <a:pPr algn="ctr"/>
            <a:r>
              <a:rPr lang="en-PH" dirty="0">
                <a:solidFill>
                  <a:schemeClr val="bg1"/>
                </a:solidFill>
                <a:highlight>
                  <a:srgbClr val="B57964"/>
                </a:highlight>
                <a:latin typeface="Aharoni" panose="02010803020104030203" pitchFamily="2" charset="-79"/>
                <a:cs typeface="Aharoni" panose="02010803020104030203" pitchFamily="2" charset="-79"/>
              </a:rPr>
              <a:t>GOALS AND OBJECTIVE</a:t>
            </a:r>
          </a:p>
        </p:txBody>
      </p:sp>
      <p:sp>
        <p:nvSpPr>
          <p:cNvPr id="6" name="Title 1">
            <a:extLst>
              <a:ext uri="{FF2B5EF4-FFF2-40B4-BE49-F238E27FC236}">
                <a16:creationId xmlns:a16="http://schemas.microsoft.com/office/drawing/2014/main" id="{2C861EAB-5E3F-4ADD-8241-38CCFFC5A7B2}"/>
              </a:ext>
            </a:extLst>
          </p:cNvPr>
          <p:cNvSpPr txBox="1">
            <a:spLocks/>
          </p:cNvSpPr>
          <p:nvPr/>
        </p:nvSpPr>
        <p:spPr>
          <a:xfrm>
            <a:off x="688848" y="2055813"/>
            <a:ext cx="10515600" cy="309225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solidFill>
                  <a:schemeClr val="bg1"/>
                </a:solidFill>
                <a:latin typeface="Tw Cen MT" panose="020B0602020104020603" pitchFamily="34" charset="0"/>
                <a:cs typeface="Aharoni" panose="02010803020104030203" pitchFamily="2" charset="-79"/>
              </a:rPr>
              <a:t>Strategic Objective:  </a:t>
            </a:r>
            <a:br>
              <a:rPr lang="en-US" sz="2800" dirty="0">
                <a:solidFill>
                  <a:schemeClr val="bg1"/>
                </a:solidFill>
                <a:latin typeface="Tw Cen MT" panose="020B0602020104020603" pitchFamily="34" charset="0"/>
                <a:cs typeface="Aharoni" panose="02010803020104030203" pitchFamily="2" charset="-79"/>
              </a:rPr>
            </a:br>
            <a:endParaRPr lang="en-US" sz="2800" dirty="0">
              <a:solidFill>
                <a:schemeClr val="bg1"/>
              </a:solidFill>
              <a:latin typeface="Tw Cen MT" panose="020B0602020104020603" pitchFamily="34" charset="0"/>
              <a:cs typeface="Aharoni" panose="02010803020104030203" pitchFamily="2" charset="-79"/>
            </a:endParaRPr>
          </a:p>
          <a:p>
            <a:r>
              <a:rPr lang="en-US" sz="2800" dirty="0">
                <a:solidFill>
                  <a:schemeClr val="bg1"/>
                </a:solidFill>
                <a:latin typeface="Tw Cen MT" panose="020B0602020104020603" pitchFamily="34" charset="0"/>
                <a:cs typeface="Aharoni" panose="02010803020104030203" pitchFamily="2" charset="-79"/>
              </a:rPr>
              <a:t>• To help people learn </a:t>
            </a:r>
            <a:r>
              <a:rPr lang="en-US" sz="2800" dirty="0" err="1">
                <a:solidFill>
                  <a:schemeClr val="bg1"/>
                </a:solidFill>
                <a:latin typeface="Tw Cen MT" panose="020B0602020104020603" pitchFamily="34" charset="0"/>
                <a:cs typeface="Aharoni" panose="02010803020104030203" pitchFamily="2" charset="-79"/>
              </a:rPr>
              <a:t>english</a:t>
            </a:r>
            <a:r>
              <a:rPr lang="en-US" sz="2800" dirty="0">
                <a:solidFill>
                  <a:schemeClr val="bg1"/>
                </a:solidFill>
                <a:latin typeface="Tw Cen MT" panose="020B0602020104020603" pitchFamily="34" charset="0"/>
                <a:cs typeface="Aharoni" panose="02010803020104030203" pitchFamily="2" charset="-79"/>
              </a:rPr>
              <a:t> or improve their </a:t>
            </a:r>
            <a:r>
              <a:rPr lang="en-US" sz="2800" dirty="0" err="1">
                <a:solidFill>
                  <a:schemeClr val="bg1"/>
                </a:solidFill>
                <a:latin typeface="Tw Cen MT" panose="020B0602020104020603" pitchFamily="34" charset="0"/>
                <a:cs typeface="Aharoni" panose="02010803020104030203" pitchFamily="2" charset="-79"/>
              </a:rPr>
              <a:t>english</a:t>
            </a:r>
            <a:r>
              <a:rPr lang="en-US" sz="2800" dirty="0">
                <a:solidFill>
                  <a:schemeClr val="bg1"/>
                </a:solidFill>
                <a:latin typeface="Tw Cen MT" panose="020B0602020104020603" pitchFamily="34" charset="0"/>
                <a:cs typeface="Aharoni" panose="02010803020104030203" pitchFamily="2" charset="-79"/>
              </a:rPr>
              <a:t> skills for communication</a:t>
            </a:r>
            <a:br>
              <a:rPr lang="en-US" sz="2800" dirty="0">
                <a:solidFill>
                  <a:schemeClr val="bg1"/>
                </a:solidFill>
                <a:latin typeface="Tw Cen MT" panose="020B0602020104020603" pitchFamily="34" charset="0"/>
                <a:cs typeface="Aharoni" panose="02010803020104030203" pitchFamily="2" charset="-79"/>
              </a:rPr>
            </a:br>
            <a:endParaRPr lang="en-US" sz="2800" dirty="0">
              <a:solidFill>
                <a:schemeClr val="bg1"/>
              </a:solidFill>
              <a:latin typeface="Tw Cen MT" panose="020B0602020104020603" pitchFamily="34" charset="0"/>
              <a:cs typeface="Aharoni" panose="02010803020104030203" pitchFamily="2" charset="-79"/>
            </a:endParaRPr>
          </a:p>
          <a:p>
            <a:r>
              <a:rPr lang="en-US" sz="2800" dirty="0">
                <a:solidFill>
                  <a:schemeClr val="bg1"/>
                </a:solidFill>
                <a:latin typeface="Tw Cen MT" panose="020B0602020104020603" pitchFamily="34" charset="0"/>
                <a:cs typeface="Aharoni" panose="02010803020104030203" pitchFamily="2" charset="-79"/>
              </a:rPr>
              <a:t>• To equip people with the ability and skill to communicate and socialize effectively using the English language</a:t>
            </a:r>
            <a:br>
              <a:rPr lang="en-US" sz="2800" dirty="0">
                <a:solidFill>
                  <a:schemeClr val="bg1"/>
                </a:solidFill>
                <a:latin typeface="Tw Cen MT" panose="020B0602020104020603" pitchFamily="34" charset="0"/>
                <a:cs typeface="Aharoni" panose="02010803020104030203" pitchFamily="2" charset="-79"/>
              </a:rPr>
            </a:br>
            <a:endParaRPr lang="en-US" sz="2800" dirty="0">
              <a:solidFill>
                <a:schemeClr val="bg1"/>
              </a:solidFill>
              <a:latin typeface="Tw Cen MT" panose="020B0602020104020603" pitchFamily="34" charset="0"/>
              <a:cs typeface="Aharoni" panose="02010803020104030203" pitchFamily="2" charset="-79"/>
            </a:endParaRPr>
          </a:p>
          <a:p>
            <a:r>
              <a:rPr lang="en-US" sz="2800" dirty="0">
                <a:solidFill>
                  <a:schemeClr val="bg1"/>
                </a:solidFill>
                <a:latin typeface="Tw Cen MT" panose="020B0602020104020603" pitchFamily="34" charset="0"/>
                <a:cs typeface="Aharoni" panose="02010803020104030203" pitchFamily="2" charset="-79"/>
              </a:rPr>
              <a:t>• To help Filipino teachers reach a wider audience and further improve their English teaching skills</a:t>
            </a:r>
          </a:p>
        </p:txBody>
      </p:sp>
    </p:spTree>
    <p:extLst>
      <p:ext uri="{BB962C8B-B14F-4D97-AF65-F5344CB8AC3E}">
        <p14:creationId xmlns:p14="http://schemas.microsoft.com/office/powerpoint/2010/main" val="228682464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Text&#10;&#10;Description automatically generated">
            <a:extLst>
              <a:ext uri="{FF2B5EF4-FFF2-40B4-BE49-F238E27FC236}">
                <a16:creationId xmlns:a16="http://schemas.microsoft.com/office/drawing/2014/main" id="{387712A8-F9D4-47D5-B21E-5A4158FF999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58000"/>
          </a:xfrm>
        </p:spPr>
      </p:pic>
      <p:sp>
        <p:nvSpPr>
          <p:cNvPr id="2" name="Title 1">
            <a:extLst>
              <a:ext uri="{FF2B5EF4-FFF2-40B4-BE49-F238E27FC236}">
                <a16:creationId xmlns:a16="http://schemas.microsoft.com/office/drawing/2014/main" id="{26DDB5C9-256B-4664-8FE2-80CD95789CFA}"/>
              </a:ext>
            </a:extLst>
          </p:cNvPr>
          <p:cNvSpPr>
            <a:spLocks noGrp="1"/>
          </p:cNvSpPr>
          <p:nvPr>
            <p:ph type="title"/>
          </p:nvPr>
        </p:nvSpPr>
        <p:spPr/>
        <p:txBody>
          <a:bodyPr/>
          <a:lstStyle/>
          <a:p>
            <a:pPr algn="ctr"/>
            <a:r>
              <a:rPr lang="en-PH" dirty="0">
                <a:solidFill>
                  <a:schemeClr val="bg1"/>
                </a:solidFill>
                <a:highlight>
                  <a:srgbClr val="B57964"/>
                </a:highlight>
                <a:latin typeface="Aharoni" panose="02010803020104030203" pitchFamily="2" charset="-79"/>
                <a:cs typeface="Aharoni" panose="02010803020104030203" pitchFamily="2" charset="-79"/>
              </a:rPr>
              <a:t>PRODUCTION PROCESS</a:t>
            </a:r>
          </a:p>
        </p:txBody>
      </p:sp>
      <p:sp>
        <p:nvSpPr>
          <p:cNvPr id="6" name="Title 1">
            <a:extLst>
              <a:ext uri="{FF2B5EF4-FFF2-40B4-BE49-F238E27FC236}">
                <a16:creationId xmlns:a16="http://schemas.microsoft.com/office/drawing/2014/main" id="{2C861EAB-5E3F-4ADD-8241-38CCFFC5A7B2}"/>
              </a:ext>
            </a:extLst>
          </p:cNvPr>
          <p:cNvSpPr txBox="1">
            <a:spLocks/>
          </p:cNvSpPr>
          <p:nvPr/>
        </p:nvSpPr>
        <p:spPr>
          <a:xfrm>
            <a:off x="688848" y="2055813"/>
            <a:ext cx="10515600" cy="309225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err="1">
                <a:solidFill>
                  <a:schemeClr val="bg1"/>
                </a:solidFill>
                <a:latin typeface="Tw Cen MT" panose="020B0602020104020603" pitchFamily="34" charset="0"/>
                <a:cs typeface="Aharoni" panose="02010803020104030203" pitchFamily="2" charset="-79"/>
              </a:rPr>
              <a:t>Equipments</a:t>
            </a:r>
            <a:r>
              <a:rPr lang="en-US" sz="3200" b="1" dirty="0">
                <a:solidFill>
                  <a:schemeClr val="bg1"/>
                </a:solidFill>
                <a:latin typeface="Tw Cen MT" panose="020B0602020104020603" pitchFamily="34" charset="0"/>
                <a:cs typeface="Aharoni" panose="02010803020104030203" pitchFamily="2" charset="-79"/>
              </a:rPr>
              <a:t>:</a:t>
            </a:r>
          </a:p>
          <a:p>
            <a:r>
              <a:rPr lang="en-US" sz="2800" dirty="0">
                <a:solidFill>
                  <a:schemeClr val="bg1"/>
                </a:solidFill>
                <a:latin typeface="Tw Cen MT" panose="020B0602020104020603" pitchFamily="34" charset="0"/>
                <a:cs typeface="Aharoni" panose="02010803020104030203" pitchFamily="2" charset="-79"/>
              </a:rPr>
              <a:t>For Teachers </a:t>
            </a:r>
          </a:p>
          <a:p>
            <a:pPr algn="just"/>
            <a:r>
              <a:rPr lang="en-US" sz="2800" dirty="0">
                <a:solidFill>
                  <a:schemeClr val="bg1"/>
                </a:solidFill>
                <a:latin typeface="Tw Cen MT" panose="020B0602020104020603" pitchFamily="34" charset="0"/>
                <a:cs typeface="Aharoni" panose="02010803020104030203" pitchFamily="2" charset="-79"/>
              </a:rPr>
              <a:t>	- Noise Cancelling Headphones</a:t>
            </a:r>
          </a:p>
          <a:p>
            <a:pPr algn="just"/>
            <a:r>
              <a:rPr lang="en-US" sz="2800" dirty="0">
                <a:solidFill>
                  <a:schemeClr val="bg1"/>
                </a:solidFill>
                <a:latin typeface="Tw Cen MT" panose="020B0602020104020603" pitchFamily="34" charset="0"/>
                <a:cs typeface="Aharoni" panose="02010803020104030203" pitchFamily="2" charset="-79"/>
              </a:rPr>
              <a:t>	- Computer with </a:t>
            </a:r>
            <a:r>
              <a:rPr lang="en-US" sz="2800" dirty="0" err="1">
                <a:solidFill>
                  <a:schemeClr val="bg1"/>
                </a:solidFill>
                <a:latin typeface="Tw Cen MT" panose="020B0602020104020603" pitchFamily="34" charset="0"/>
                <a:cs typeface="Aharoni" panose="02010803020104030203" pitchFamily="2" charset="-79"/>
              </a:rPr>
              <a:t>atleast</a:t>
            </a:r>
            <a:r>
              <a:rPr lang="en-US" sz="2800" dirty="0">
                <a:solidFill>
                  <a:schemeClr val="bg1"/>
                </a:solidFill>
                <a:latin typeface="Tw Cen MT" panose="020B0602020104020603" pitchFamily="34" charset="0"/>
                <a:cs typeface="Aharoni" panose="02010803020104030203" pitchFamily="2" charset="-79"/>
              </a:rPr>
              <a:t> i3 processor and </a:t>
            </a:r>
            <a:r>
              <a:rPr lang="en-US" sz="2800" dirty="0" err="1">
                <a:solidFill>
                  <a:schemeClr val="bg1"/>
                </a:solidFill>
                <a:latin typeface="Tw Cen MT" panose="020B0602020104020603" pitchFamily="34" charset="0"/>
                <a:cs typeface="Aharoni" panose="02010803020104030203" pitchFamily="2" charset="-79"/>
              </a:rPr>
              <a:t>atleast</a:t>
            </a:r>
            <a:r>
              <a:rPr lang="en-US" sz="2800" dirty="0">
                <a:solidFill>
                  <a:schemeClr val="bg1"/>
                </a:solidFill>
                <a:latin typeface="Tw Cen MT" panose="020B0602020104020603" pitchFamily="34" charset="0"/>
                <a:cs typeface="Aharoni" panose="02010803020104030203" pitchFamily="2" charset="-79"/>
              </a:rPr>
              <a:t> with 4 GB Ram</a:t>
            </a:r>
          </a:p>
          <a:p>
            <a:pPr algn="just"/>
            <a:r>
              <a:rPr lang="en-US" sz="2800" dirty="0">
                <a:solidFill>
                  <a:schemeClr val="bg1"/>
                </a:solidFill>
                <a:latin typeface="Tw Cen MT" panose="020B0602020104020603" pitchFamily="34" charset="0"/>
                <a:cs typeface="Aharoni" panose="02010803020104030203" pitchFamily="2" charset="-79"/>
              </a:rPr>
              <a:t>	- HD Webcam </a:t>
            </a:r>
          </a:p>
          <a:p>
            <a:pPr algn="just"/>
            <a:r>
              <a:rPr lang="en-US" sz="2800" dirty="0">
                <a:solidFill>
                  <a:schemeClr val="bg1"/>
                </a:solidFill>
                <a:latin typeface="Tw Cen MT" panose="020B0602020104020603" pitchFamily="34" charset="0"/>
                <a:cs typeface="Aharoni" panose="02010803020104030203" pitchFamily="2" charset="-79"/>
              </a:rPr>
              <a:t>	- Internet connection with </a:t>
            </a:r>
            <a:r>
              <a:rPr lang="en-US" sz="2800" dirty="0" err="1">
                <a:solidFill>
                  <a:schemeClr val="bg1"/>
                </a:solidFill>
                <a:latin typeface="Tw Cen MT" panose="020B0602020104020603" pitchFamily="34" charset="0"/>
                <a:cs typeface="Aharoni" panose="02010803020104030203" pitchFamily="2" charset="-79"/>
              </a:rPr>
              <a:t>atleast</a:t>
            </a:r>
            <a:r>
              <a:rPr lang="en-US" sz="2800" dirty="0">
                <a:solidFill>
                  <a:schemeClr val="bg1"/>
                </a:solidFill>
                <a:latin typeface="Tw Cen MT" panose="020B0602020104020603" pitchFamily="34" charset="0"/>
                <a:cs typeface="Aharoni" panose="02010803020104030203" pitchFamily="2" charset="-79"/>
              </a:rPr>
              <a:t> 5 </a:t>
            </a:r>
            <a:r>
              <a:rPr lang="en-US" sz="2800" dirty="0" err="1">
                <a:solidFill>
                  <a:schemeClr val="bg1"/>
                </a:solidFill>
                <a:latin typeface="Tw Cen MT" panose="020B0602020104020603" pitchFamily="34" charset="0"/>
                <a:cs typeface="Aharoni" panose="02010803020104030203" pitchFamily="2" charset="-79"/>
              </a:rPr>
              <a:t>mbps</a:t>
            </a:r>
            <a:endParaRPr lang="en-US" sz="2800" dirty="0">
              <a:solidFill>
                <a:schemeClr val="bg1"/>
              </a:solidFill>
              <a:latin typeface="Tw Cen MT" panose="020B0602020104020603" pitchFamily="34" charset="0"/>
              <a:cs typeface="Aharoni" panose="02010803020104030203" pitchFamily="2" charset="-79"/>
            </a:endParaRPr>
          </a:p>
        </p:txBody>
      </p:sp>
    </p:spTree>
    <p:extLst>
      <p:ext uri="{BB962C8B-B14F-4D97-AF65-F5344CB8AC3E}">
        <p14:creationId xmlns:p14="http://schemas.microsoft.com/office/powerpoint/2010/main" val="153262497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Text&#10;&#10;Description automatically generated">
            <a:extLst>
              <a:ext uri="{FF2B5EF4-FFF2-40B4-BE49-F238E27FC236}">
                <a16:creationId xmlns:a16="http://schemas.microsoft.com/office/drawing/2014/main" id="{387712A8-F9D4-47D5-B21E-5A4158FF999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58000"/>
          </a:xfrm>
        </p:spPr>
      </p:pic>
      <p:sp>
        <p:nvSpPr>
          <p:cNvPr id="2" name="Title 1">
            <a:extLst>
              <a:ext uri="{FF2B5EF4-FFF2-40B4-BE49-F238E27FC236}">
                <a16:creationId xmlns:a16="http://schemas.microsoft.com/office/drawing/2014/main" id="{26DDB5C9-256B-4664-8FE2-80CD95789CFA}"/>
              </a:ext>
            </a:extLst>
          </p:cNvPr>
          <p:cNvSpPr>
            <a:spLocks noGrp="1"/>
          </p:cNvSpPr>
          <p:nvPr>
            <p:ph type="title"/>
          </p:nvPr>
        </p:nvSpPr>
        <p:spPr/>
        <p:txBody>
          <a:bodyPr/>
          <a:lstStyle/>
          <a:p>
            <a:pPr algn="ctr"/>
            <a:r>
              <a:rPr lang="en-PH" dirty="0">
                <a:solidFill>
                  <a:schemeClr val="bg1"/>
                </a:solidFill>
                <a:highlight>
                  <a:srgbClr val="B57964"/>
                </a:highlight>
                <a:latin typeface="Aharoni" panose="02010803020104030203" pitchFamily="2" charset="-79"/>
                <a:cs typeface="Aharoni" panose="02010803020104030203" pitchFamily="2" charset="-79"/>
              </a:rPr>
              <a:t>PRODUCTION PROCESS</a:t>
            </a:r>
          </a:p>
        </p:txBody>
      </p:sp>
      <p:sp>
        <p:nvSpPr>
          <p:cNvPr id="6" name="Title 1">
            <a:extLst>
              <a:ext uri="{FF2B5EF4-FFF2-40B4-BE49-F238E27FC236}">
                <a16:creationId xmlns:a16="http://schemas.microsoft.com/office/drawing/2014/main" id="{2C861EAB-5E3F-4ADD-8241-38CCFFC5A7B2}"/>
              </a:ext>
            </a:extLst>
          </p:cNvPr>
          <p:cNvSpPr txBox="1">
            <a:spLocks/>
          </p:cNvSpPr>
          <p:nvPr/>
        </p:nvSpPr>
        <p:spPr>
          <a:xfrm>
            <a:off x="688848" y="2394141"/>
            <a:ext cx="10515600" cy="3092259"/>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err="1">
                <a:solidFill>
                  <a:schemeClr val="bg1"/>
                </a:solidFill>
                <a:latin typeface="Tw Cen MT" panose="020B0602020104020603" pitchFamily="34" charset="0"/>
                <a:cs typeface="Aharoni" panose="02010803020104030203" pitchFamily="2" charset="-79"/>
              </a:rPr>
              <a:t>Equipments</a:t>
            </a:r>
            <a:r>
              <a:rPr lang="en-US" sz="3200" b="1" dirty="0">
                <a:solidFill>
                  <a:schemeClr val="bg1"/>
                </a:solidFill>
                <a:latin typeface="Tw Cen MT" panose="020B0602020104020603" pitchFamily="34" charset="0"/>
                <a:cs typeface="Aharoni" panose="02010803020104030203" pitchFamily="2" charset="-79"/>
              </a:rPr>
              <a:t>:</a:t>
            </a:r>
          </a:p>
          <a:p>
            <a:r>
              <a:rPr lang="en-US" sz="2800" dirty="0">
                <a:solidFill>
                  <a:schemeClr val="bg1"/>
                </a:solidFill>
                <a:latin typeface="Tw Cen MT" panose="020B0602020104020603" pitchFamily="34" charset="0"/>
                <a:cs typeface="Aharoni" panose="02010803020104030203" pitchFamily="2" charset="-79"/>
              </a:rPr>
              <a:t>Technology:</a:t>
            </a:r>
          </a:p>
          <a:p>
            <a:r>
              <a:rPr lang="en-US" sz="2800" dirty="0">
                <a:solidFill>
                  <a:schemeClr val="bg1"/>
                </a:solidFill>
                <a:latin typeface="Tw Cen MT" panose="020B0602020104020603" pitchFamily="34" charset="0"/>
                <a:cs typeface="Aharoni" panose="02010803020104030203" pitchFamily="2" charset="-79"/>
              </a:rPr>
              <a:t>Software used in website</a:t>
            </a:r>
          </a:p>
          <a:p>
            <a:r>
              <a:rPr lang="en-US" sz="2800" dirty="0">
                <a:solidFill>
                  <a:schemeClr val="bg1"/>
                </a:solidFill>
                <a:latin typeface="Tw Cen MT" panose="020B0602020104020603" pitchFamily="34" charset="0"/>
                <a:cs typeface="Aharoni" panose="02010803020104030203" pitchFamily="2" charset="-79"/>
              </a:rPr>
              <a:t>	- Vue (for frontend and client view)</a:t>
            </a:r>
          </a:p>
          <a:p>
            <a:r>
              <a:rPr lang="en-US" sz="2800" dirty="0">
                <a:solidFill>
                  <a:schemeClr val="bg1"/>
                </a:solidFill>
                <a:latin typeface="Tw Cen MT" panose="020B0602020104020603" pitchFamily="34" charset="0"/>
                <a:cs typeface="Aharoni" panose="02010803020104030203" pitchFamily="2" charset="-79"/>
              </a:rPr>
              <a:t>	- Express (for serverless backend)</a:t>
            </a:r>
          </a:p>
          <a:p>
            <a:r>
              <a:rPr lang="en-US" sz="2800" dirty="0">
                <a:solidFill>
                  <a:schemeClr val="bg1"/>
                </a:solidFill>
                <a:latin typeface="Tw Cen MT" panose="020B0602020104020603" pitchFamily="34" charset="0"/>
                <a:cs typeface="Aharoni" panose="02010803020104030203" pitchFamily="2" charset="-79"/>
              </a:rPr>
              <a:t>	- Firebase (for authentication and database)</a:t>
            </a:r>
          </a:p>
          <a:p>
            <a:r>
              <a:rPr lang="en-US" sz="2800" dirty="0">
                <a:solidFill>
                  <a:schemeClr val="bg1"/>
                </a:solidFill>
                <a:latin typeface="Tw Cen MT" panose="020B0602020104020603" pitchFamily="34" charset="0"/>
                <a:cs typeface="Aharoni" panose="02010803020104030203" pitchFamily="2" charset="-79"/>
              </a:rPr>
              <a:t>	- Yarn (for package management)</a:t>
            </a:r>
          </a:p>
          <a:p>
            <a:r>
              <a:rPr lang="en-US" sz="2800" dirty="0">
                <a:solidFill>
                  <a:schemeClr val="bg1"/>
                </a:solidFill>
                <a:latin typeface="Tw Cen MT" panose="020B0602020104020603" pitchFamily="34" charset="0"/>
                <a:cs typeface="Aharoni" panose="02010803020104030203" pitchFamily="2" charset="-79"/>
              </a:rPr>
              <a:t>	- Git (for codebase management)</a:t>
            </a:r>
          </a:p>
          <a:p>
            <a:endParaRPr lang="en-US" sz="2800" dirty="0">
              <a:solidFill>
                <a:schemeClr val="bg1"/>
              </a:solidFill>
              <a:latin typeface="Tw Cen MT" panose="020B0602020104020603" pitchFamily="34" charset="0"/>
              <a:cs typeface="Aharoni" panose="02010803020104030203" pitchFamily="2" charset="-79"/>
            </a:endParaRPr>
          </a:p>
          <a:p>
            <a:pPr algn="just"/>
            <a:endParaRPr lang="en-US" sz="2800" dirty="0">
              <a:solidFill>
                <a:schemeClr val="bg1"/>
              </a:solidFill>
              <a:latin typeface="Tw Cen MT" panose="020B0602020104020603" pitchFamily="34" charset="0"/>
              <a:cs typeface="Aharoni" panose="02010803020104030203" pitchFamily="2" charset="-79"/>
            </a:endParaRPr>
          </a:p>
        </p:txBody>
      </p:sp>
    </p:spTree>
    <p:extLst>
      <p:ext uri="{BB962C8B-B14F-4D97-AF65-F5344CB8AC3E}">
        <p14:creationId xmlns:p14="http://schemas.microsoft.com/office/powerpoint/2010/main" val="87144671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Effect transition="in" filter="fade">
                                      <p:cBhvr>
                                        <p:cTn id="7" dur="500"/>
                                        <p:tgtEl>
                                          <p:spTgt spid="6">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
                                            <p:txEl>
                                              <p:pRg st="2" end="2"/>
                                            </p:txEl>
                                          </p:spTgt>
                                        </p:tgtEl>
                                        <p:attrNameLst>
                                          <p:attrName>style.visibility</p:attrName>
                                        </p:attrNameLst>
                                      </p:cBhvr>
                                      <p:to>
                                        <p:strVal val="visible"/>
                                      </p:to>
                                    </p:set>
                                    <p:animEffect transition="in" filter="fade">
                                      <p:cBhvr>
                                        <p:cTn id="10" dur="500"/>
                                        <p:tgtEl>
                                          <p:spTgt spid="6">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animEffect transition="in" filter="fade">
                                      <p:cBhvr>
                                        <p:cTn id="13" dur="500"/>
                                        <p:tgtEl>
                                          <p:spTgt spid="6">
                                            <p:txEl>
                                              <p:pRg st="3" end="3"/>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6">
                                            <p:txEl>
                                              <p:pRg st="4" end="4"/>
                                            </p:txEl>
                                          </p:spTgt>
                                        </p:tgtEl>
                                        <p:attrNameLst>
                                          <p:attrName>style.visibility</p:attrName>
                                        </p:attrNameLst>
                                      </p:cBhvr>
                                      <p:to>
                                        <p:strVal val="visible"/>
                                      </p:to>
                                    </p:set>
                                    <p:animEffect transition="in" filter="fade">
                                      <p:cBhvr>
                                        <p:cTn id="16" dur="500"/>
                                        <p:tgtEl>
                                          <p:spTgt spid="6">
                                            <p:txEl>
                                              <p:pRg st="4" end="4"/>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6">
                                            <p:txEl>
                                              <p:pRg st="5" end="5"/>
                                            </p:txEl>
                                          </p:spTgt>
                                        </p:tgtEl>
                                        <p:attrNameLst>
                                          <p:attrName>style.visibility</p:attrName>
                                        </p:attrNameLst>
                                      </p:cBhvr>
                                      <p:to>
                                        <p:strVal val="visible"/>
                                      </p:to>
                                    </p:set>
                                    <p:animEffect transition="in" filter="fade">
                                      <p:cBhvr>
                                        <p:cTn id="19" dur="500"/>
                                        <p:tgtEl>
                                          <p:spTgt spid="6">
                                            <p:txEl>
                                              <p:pRg st="5" end="5"/>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6">
                                            <p:txEl>
                                              <p:pRg st="6" end="6"/>
                                            </p:txEl>
                                          </p:spTgt>
                                        </p:tgtEl>
                                        <p:attrNameLst>
                                          <p:attrName>style.visibility</p:attrName>
                                        </p:attrNameLst>
                                      </p:cBhvr>
                                      <p:to>
                                        <p:strVal val="visible"/>
                                      </p:to>
                                    </p:set>
                                    <p:animEffect transition="in" filter="fade">
                                      <p:cBhvr>
                                        <p:cTn id="22" dur="500"/>
                                        <p:tgtEl>
                                          <p:spTgt spid="6">
                                            <p:txEl>
                                              <p:pRg st="6" end="6"/>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6">
                                            <p:txEl>
                                              <p:pRg st="7" end="7"/>
                                            </p:txEl>
                                          </p:spTgt>
                                        </p:tgtEl>
                                        <p:attrNameLst>
                                          <p:attrName>style.visibility</p:attrName>
                                        </p:attrNameLst>
                                      </p:cBhvr>
                                      <p:to>
                                        <p:strVal val="visible"/>
                                      </p:to>
                                    </p:set>
                                    <p:animEffect transition="in" filter="fade">
                                      <p:cBhvr>
                                        <p:cTn id="25" dur="500"/>
                                        <p:tgtEl>
                                          <p:spTgt spid="6">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909E8A-5859-4DF9-B506-C115C1CF8C19}"/>
              </a:ext>
            </a:extLst>
          </p:cNvPr>
          <p:cNvSpPr>
            <a:spLocks noGrp="1"/>
          </p:cNvSpPr>
          <p:nvPr>
            <p:ph type="title"/>
          </p:nvPr>
        </p:nvSpPr>
        <p:spPr>
          <a:xfrm>
            <a:off x="2093976" y="2079942"/>
            <a:ext cx="8004048" cy="2698115"/>
          </a:xfrm>
        </p:spPr>
        <p:txBody>
          <a:bodyPr>
            <a:normAutofit/>
          </a:bodyPr>
          <a:lstStyle/>
          <a:p>
            <a:r>
              <a:rPr lang="en-US" sz="7200" dirty="0">
                <a:solidFill>
                  <a:schemeClr val="bg1"/>
                </a:solidFill>
                <a:latin typeface="Aharoni" panose="02010803020104030203" pitchFamily="2" charset="-79"/>
                <a:cs typeface="Aharoni" panose="02010803020104030203" pitchFamily="2" charset="-79"/>
              </a:rPr>
              <a:t>INTRODUCTORY</a:t>
            </a:r>
            <a:br>
              <a:rPr lang="en-US" sz="7200" dirty="0">
                <a:solidFill>
                  <a:schemeClr val="bg1"/>
                </a:solidFill>
                <a:latin typeface="Aharoni" panose="02010803020104030203" pitchFamily="2" charset="-79"/>
                <a:cs typeface="Aharoni" panose="02010803020104030203" pitchFamily="2" charset="-79"/>
              </a:rPr>
            </a:br>
            <a:r>
              <a:rPr lang="en-US" sz="7200" dirty="0">
                <a:solidFill>
                  <a:schemeClr val="bg1"/>
                </a:solidFill>
                <a:latin typeface="Aharoni" panose="02010803020104030203" pitchFamily="2" charset="-79"/>
                <a:cs typeface="Aharoni" panose="02010803020104030203" pitchFamily="2" charset="-79"/>
              </a:rPr>
              <a:t>PAGE</a:t>
            </a:r>
            <a:endParaRPr lang="en-PH" sz="7200" dirty="0">
              <a:solidFill>
                <a:schemeClr val="bg1"/>
              </a:solidFill>
              <a:latin typeface="Aharoni" panose="02010803020104030203" pitchFamily="2" charset="-79"/>
              <a:cs typeface="Aharoni" panose="02010803020104030203" pitchFamily="2" charset="-79"/>
            </a:endParaRPr>
          </a:p>
        </p:txBody>
      </p:sp>
      <p:pic>
        <p:nvPicPr>
          <p:cNvPr id="9" name="Content Placeholder 8" descr="Graphical user interface, website&#10;&#10;Description automatically generated">
            <a:extLst>
              <a:ext uri="{FF2B5EF4-FFF2-40B4-BE49-F238E27FC236}">
                <a16:creationId xmlns:a16="http://schemas.microsoft.com/office/drawing/2014/main" id="{C91CDE91-C1A4-4515-A1BF-D1706D44305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58000"/>
          </a:xfrm>
        </p:spPr>
      </p:pic>
    </p:spTree>
    <p:extLst>
      <p:ext uri="{BB962C8B-B14F-4D97-AF65-F5344CB8AC3E}">
        <p14:creationId xmlns:p14="http://schemas.microsoft.com/office/powerpoint/2010/main" val="163120371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Text&#10;&#10;Description automatically generated">
            <a:extLst>
              <a:ext uri="{FF2B5EF4-FFF2-40B4-BE49-F238E27FC236}">
                <a16:creationId xmlns:a16="http://schemas.microsoft.com/office/drawing/2014/main" id="{387712A8-F9D4-47D5-B21E-5A4158FF999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58000"/>
          </a:xfrm>
        </p:spPr>
      </p:pic>
      <p:sp>
        <p:nvSpPr>
          <p:cNvPr id="2" name="Title 1">
            <a:extLst>
              <a:ext uri="{FF2B5EF4-FFF2-40B4-BE49-F238E27FC236}">
                <a16:creationId xmlns:a16="http://schemas.microsoft.com/office/drawing/2014/main" id="{26DDB5C9-256B-4664-8FE2-80CD95789CFA}"/>
              </a:ext>
            </a:extLst>
          </p:cNvPr>
          <p:cNvSpPr>
            <a:spLocks noGrp="1"/>
          </p:cNvSpPr>
          <p:nvPr>
            <p:ph type="title"/>
          </p:nvPr>
        </p:nvSpPr>
        <p:spPr/>
        <p:txBody>
          <a:bodyPr/>
          <a:lstStyle/>
          <a:p>
            <a:pPr algn="ctr"/>
            <a:r>
              <a:rPr lang="en-PH" dirty="0">
                <a:solidFill>
                  <a:schemeClr val="bg1"/>
                </a:solidFill>
                <a:highlight>
                  <a:srgbClr val="B57964"/>
                </a:highlight>
                <a:latin typeface="Aharoni" panose="02010803020104030203" pitchFamily="2" charset="-79"/>
                <a:cs typeface="Aharoni" panose="02010803020104030203" pitchFamily="2" charset="-79"/>
              </a:rPr>
              <a:t>PRODUCTION PROCESS</a:t>
            </a:r>
          </a:p>
        </p:txBody>
      </p:sp>
      <p:sp>
        <p:nvSpPr>
          <p:cNvPr id="6" name="Title 1">
            <a:extLst>
              <a:ext uri="{FF2B5EF4-FFF2-40B4-BE49-F238E27FC236}">
                <a16:creationId xmlns:a16="http://schemas.microsoft.com/office/drawing/2014/main" id="{2C861EAB-5E3F-4ADD-8241-38CCFFC5A7B2}"/>
              </a:ext>
            </a:extLst>
          </p:cNvPr>
          <p:cNvSpPr txBox="1">
            <a:spLocks/>
          </p:cNvSpPr>
          <p:nvPr/>
        </p:nvSpPr>
        <p:spPr>
          <a:xfrm>
            <a:off x="606552" y="2275269"/>
            <a:ext cx="10978896" cy="309225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err="1">
                <a:solidFill>
                  <a:schemeClr val="bg1"/>
                </a:solidFill>
                <a:latin typeface="Tw Cen MT" panose="020B0602020104020603" pitchFamily="34" charset="0"/>
                <a:cs typeface="Aharoni" panose="02010803020104030203" pitchFamily="2" charset="-79"/>
              </a:rPr>
              <a:t>Equipments</a:t>
            </a:r>
            <a:r>
              <a:rPr lang="en-US" sz="3200" b="1" dirty="0">
                <a:solidFill>
                  <a:schemeClr val="bg1"/>
                </a:solidFill>
                <a:latin typeface="Tw Cen MT" panose="020B0602020104020603" pitchFamily="34" charset="0"/>
                <a:cs typeface="Aharoni" panose="02010803020104030203" pitchFamily="2" charset="-79"/>
              </a:rPr>
              <a:t>:</a:t>
            </a:r>
          </a:p>
          <a:p>
            <a:r>
              <a:rPr lang="en-US" sz="2800" dirty="0">
                <a:solidFill>
                  <a:schemeClr val="bg1"/>
                </a:solidFill>
                <a:latin typeface="Tw Cen MT" panose="020B0602020104020603" pitchFamily="34" charset="0"/>
                <a:cs typeface="Aharoni" panose="02010803020104030203" pitchFamily="2" charset="-79"/>
              </a:rPr>
              <a:t>Software used in Teaching</a:t>
            </a:r>
          </a:p>
          <a:p>
            <a:r>
              <a:rPr lang="en-US" sz="2800" dirty="0">
                <a:solidFill>
                  <a:schemeClr val="bg1"/>
                </a:solidFill>
                <a:latin typeface="Tw Cen MT" panose="020B0602020104020603" pitchFamily="34" charset="0"/>
                <a:cs typeface="Aharoni" panose="02010803020104030203" pitchFamily="2" charset="-79"/>
              </a:rPr>
              <a:t>	- Skype</a:t>
            </a:r>
          </a:p>
          <a:p>
            <a:r>
              <a:rPr lang="en-US" sz="2800" dirty="0">
                <a:solidFill>
                  <a:schemeClr val="bg1"/>
                </a:solidFill>
                <a:latin typeface="Tw Cen MT" panose="020B0602020104020603" pitchFamily="34" charset="0"/>
                <a:cs typeface="Aharoni" panose="02010803020104030203" pitchFamily="2" charset="-79"/>
              </a:rPr>
              <a:t>	- </a:t>
            </a:r>
            <a:r>
              <a:rPr lang="en-US" sz="2800" dirty="0" err="1">
                <a:solidFill>
                  <a:schemeClr val="bg1"/>
                </a:solidFill>
                <a:latin typeface="Tw Cen MT" panose="020B0602020104020603" pitchFamily="34" charset="0"/>
                <a:cs typeface="Aharoni" panose="02010803020104030203" pitchFamily="2" charset="-79"/>
              </a:rPr>
              <a:t>Paypal</a:t>
            </a:r>
            <a:r>
              <a:rPr lang="en-US" sz="2800" dirty="0">
                <a:solidFill>
                  <a:schemeClr val="bg1"/>
                </a:solidFill>
                <a:latin typeface="Tw Cen MT" panose="020B0602020104020603" pitchFamily="34" charset="0"/>
                <a:cs typeface="Aharoni" panose="02010803020104030203" pitchFamily="2" charset="-79"/>
              </a:rPr>
              <a:t> (Payment System)</a:t>
            </a:r>
          </a:p>
          <a:p>
            <a:r>
              <a:rPr lang="en-US" sz="2800" dirty="0">
                <a:solidFill>
                  <a:schemeClr val="bg1"/>
                </a:solidFill>
                <a:latin typeface="Tw Cen MT" panose="020B0602020104020603" pitchFamily="34" charset="0"/>
                <a:cs typeface="Aharoni" panose="02010803020104030203" pitchFamily="2" charset="-79"/>
              </a:rPr>
              <a:t>	- Discord/Zoom/Meet (supported alternative platforms for teaching)</a:t>
            </a:r>
          </a:p>
          <a:p>
            <a:r>
              <a:rPr lang="en-US" sz="2800" dirty="0">
                <a:solidFill>
                  <a:schemeClr val="bg1"/>
                </a:solidFill>
                <a:latin typeface="Tw Cen MT" panose="020B0602020104020603" pitchFamily="34" charset="0"/>
                <a:cs typeface="Aharoni" panose="02010803020104030203" pitchFamily="2" charset="-79"/>
              </a:rPr>
              <a:t>	- Stripe (for transactions with more features and support)</a:t>
            </a:r>
          </a:p>
          <a:p>
            <a:endParaRPr lang="en-US" sz="2800" dirty="0">
              <a:solidFill>
                <a:schemeClr val="bg1"/>
              </a:solidFill>
              <a:latin typeface="Tw Cen MT" panose="020B0602020104020603" pitchFamily="34" charset="0"/>
              <a:cs typeface="Aharoni" panose="02010803020104030203" pitchFamily="2" charset="-79"/>
            </a:endParaRPr>
          </a:p>
          <a:p>
            <a:pPr algn="just"/>
            <a:endParaRPr lang="en-US" sz="2800" dirty="0">
              <a:solidFill>
                <a:schemeClr val="bg1"/>
              </a:solidFill>
              <a:latin typeface="Tw Cen MT" panose="020B0602020104020603" pitchFamily="34" charset="0"/>
              <a:cs typeface="Aharoni" panose="02010803020104030203" pitchFamily="2" charset="-79"/>
            </a:endParaRPr>
          </a:p>
        </p:txBody>
      </p:sp>
    </p:spTree>
    <p:extLst>
      <p:ext uri="{BB962C8B-B14F-4D97-AF65-F5344CB8AC3E}">
        <p14:creationId xmlns:p14="http://schemas.microsoft.com/office/powerpoint/2010/main" val="2444710730"/>
      </p:ext>
    </p:extLst>
  </p:cSld>
  <p:clrMapOvr>
    <a:masterClrMapping/>
  </p:clrMapOvr>
  <p:transition spd="slow">
    <p:wipe dir="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Text&#10;&#10;Description automatically generated">
            <a:extLst>
              <a:ext uri="{FF2B5EF4-FFF2-40B4-BE49-F238E27FC236}">
                <a16:creationId xmlns:a16="http://schemas.microsoft.com/office/drawing/2014/main" id="{387712A8-F9D4-47D5-B21E-5A4158FF999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58000"/>
          </a:xfrm>
        </p:spPr>
      </p:pic>
      <p:sp>
        <p:nvSpPr>
          <p:cNvPr id="2" name="Title 1">
            <a:extLst>
              <a:ext uri="{FF2B5EF4-FFF2-40B4-BE49-F238E27FC236}">
                <a16:creationId xmlns:a16="http://schemas.microsoft.com/office/drawing/2014/main" id="{26DDB5C9-256B-4664-8FE2-80CD95789CFA}"/>
              </a:ext>
            </a:extLst>
          </p:cNvPr>
          <p:cNvSpPr>
            <a:spLocks noGrp="1"/>
          </p:cNvSpPr>
          <p:nvPr>
            <p:ph type="title"/>
          </p:nvPr>
        </p:nvSpPr>
        <p:spPr/>
        <p:txBody>
          <a:bodyPr/>
          <a:lstStyle/>
          <a:p>
            <a:pPr algn="ctr"/>
            <a:r>
              <a:rPr lang="en-PH" dirty="0">
                <a:solidFill>
                  <a:schemeClr val="bg1"/>
                </a:solidFill>
                <a:highlight>
                  <a:srgbClr val="B57964"/>
                </a:highlight>
                <a:latin typeface="Aharoni" panose="02010803020104030203" pitchFamily="2" charset="-79"/>
                <a:cs typeface="Aharoni" panose="02010803020104030203" pitchFamily="2" charset="-79"/>
              </a:rPr>
              <a:t>PRODUCTION PROCESS</a:t>
            </a:r>
          </a:p>
        </p:txBody>
      </p:sp>
      <p:sp>
        <p:nvSpPr>
          <p:cNvPr id="6" name="Title 1">
            <a:extLst>
              <a:ext uri="{FF2B5EF4-FFF2-40B4-BE49-F238E27FC236}">
                <a16:creationId xmlns:a16="http://schemas.microsoft.com/office/drawing/2014/main" id="{2C861EAB-5E3F-4ADD-8241-38CCFFC5A7B2}"/>
              </a:ext>
            </a:extLst>
          </p:cNvPr>
          <p:cNvSpPr txBox="1">
            <a:spLocks/>
          </p:cNvSpPr>
          <p:nvPr/>
        </p:nvSpPr>
        <p:spPr>
          <a:xfrm>
            <a:off x="606552" y="2275269"/>
            <a:ext cx="10978896" cy="309225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solidFill>
                  <a:schemeClr val="bg1"/>
                </a:solidFill>
                <a:latin typeface="Tw Cen MT" panose="020B0602020104020603" pitchFamily="34" charset="0"/>
                <a:cs typeface="Aharoni" panose="02010803020104030203" pitchFamily="2" charset="-79"/>
              </a:rPr>
              <a:t>Working Hours</a:t>
            </a:r>
          </a:p>
          <a:p>
            <a:r>
              <a:rPr lang="en-US" sz="2800" dirty="0">
                <a:solidFill>
                  <a:schemeClr val="bg1"/>
                </a:solidFill>
                <a:latin typeface="Tw Cen MT" panose="020B0602020104020603" pitchFamily="34" charset="0"/>
                <a:cs typeface="Aharoni" panose="02010803020104030203" pitchFamily="2" charset="-79"/>
              </a:rPr>
              <a:t>Office Hours: 7:00 am -5:00 pm and 6:00 pm – 12:00 am</a:t>
            </a:r>
          </a:p>
          <a:p>
            <a:endParaRPr lang="en-US" sz="2800" dirty="0">
              <a:solidFill>
                <a:schemeClr val="bg1"/>
              </a:solidFill>
              <a:latin typeface="Tw Cen MT" panose="020B0602020104020603" pitchFamily="34" charset="0"/>
              <a:cs typeface="Aharoni" panose="02010803020104030203" pitchFamily="2" charset="-79"/>
            </a:endParaRPr>
          </a:p>
          <a:p>
            <a:r>
              <a:rPr lang="en-US" sz="2800" dirty="0">
                <a:solidFill>
                  <a:schemeClr val="bg1"/>
                </a:solidFill>
                <a:latin typeface="Aharoni" panose="02010803020104030203" pitchFamily="2" charset="-79"/>
                <a:cs typeface="Aharoni" panose="02010803020104030203" pitchFamily="2" charset="-79"/>
              </a:rPr>
              <a:t>Personnel</a:t>
            </a:r>
          </a:p>
          <a:p>
            <a:r>
              <a:rPr lang="en-US" sz="2800" dirty="0">
                <a:solidFill>
                  <a:schemeClr val="bg1"/>
                </a:solidFill>
                <a:latin typeface="Tw Cen MT" panose="020B0602020104020603" pitchFamily="34" charset="0"/>
                <a:cs typeface="Aharoni" panose="02010803020104030203" pitchFamily="2" charset="-79"/>
              </a:rPr>
              <a:t>OIC/Director – In charge in managing the teachers, class schedule and hiring new</a:t>
            </a:r>
          </a:p>
          <a:p>
            <a:r>
              <a:rPr lang="en-US" sz="2800" dirty="0">
                <a:solidFill>
                  <a:schemeClr val="bg1"/>
                </a:solidFill>
                <a:latin typeface="Tw Cen MT" panose="020B0602020104020603" pitchFamily="34" charset="0"/>
                <a:cs typeface="Aharoni" panose="02010803020104030203" pitchFamily="2" charset="-79"/>
              </a:rPr>
              <a:t>teachers.</a:t>
            </a:r>
          </a:p>
          <a:p>
            <a:r>
              <a:rPr lang="en-US" sz="2800" dirty="0">
                <a:solidFill>
                  <a:schemeClr val="bg1"/>
                </a:solidFill>
                <a:latin typeface="Tw Cen MT" panose="020B0602020104020603" pitchFamily="34" charset="0"/>
                <a:cs typeface="Aharoni" panose="02010803020104030203" pitchFamily="2" charset="-79"/>
              </a:rPr>
              <a:t>Data Encoder – In charge of encoding teacher’s attendance, salaries and tuition fee.</a:t>
            </a:r>
          </a:p>
          <a:p>
            <a:r>
              <a:rPr lang="en-US" sz="2800" dirty="0">
                <a:solidFill>
                  <a:schemeClr val="bg1"/>
                </a:solidFill>
                <a:latin typeface="Tw Cen MT" panose="020B0602020104020603" pitchFamily="34" charset="0"/>
                <a:cs typeface="Aharoni" panose="02010803020104030203" pitchFamily="2" charset="-79"/>
              </a:rPr>
              <a:t>Technical Staff – In charge of managing the website and social media platforms</a:t>
            </a:r>
          </a:p>
          <a:p>
            <a:pPr algn="just"/>
            <a:endParaRPr lang="en-US" sz="2800" dirty="0">
              <a:solidFill>
                <a:schemeClr val="bg1"/>
              </a:solidFill>
              <a:latin typeface="Tw Cen MT" panose="020B0602020104020603" pitchFamily="34" charset="0"/>
              <a:cs typeface="Aharoni" panose="02010803020104030203" pitchFamily="2" charset="-79"/>
            </a:endParaRPr>
          </a:p>
        </p:txBody>
      </p:sp>
    </p:spTree>
    <p:extLst>
      <p:ext uri="{BB962C8B-B14F-4D97-AF65-F5344CB8AC3E}">
        <p14:creationId xmlns:p14="http://schemas.microsoft.com/office/powerpoint/2010/main" val="2678964262"/>
      </p:ext>
    </p:extLst>
  </p:cSld>
  <p:clrMapOvr>
    <a:masterClrMapping/>
  </p:clrMapOvr>
  <p:transition spd="slow">
    <p:wipe dir="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Text&#10;&#10;Description automatically generated">
            <a:extLst>
              <a:ext uri="{FF2B5EF4-FFF2-40B4-BE49-F238E27FC236}">
                <a16:creationId xmlns:a16="http://schemas.microsoft.com/office/drawing/2014/main" id="{387712A8-F9D4-47D5-B21E-5A4158FF999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58000"/>
          </a:xfrm>
        </p:spPr>
      </p:pic>
      <p:sp>
        <p:nvSpPr>
          <p:cNvPr id="2" name="Title 1">
            <a:extLst>
              <a:ext uri="{FF2B5EF4-FFF2-40B4-BE49-F238E27FC236}">
                <a16:creationId xmlns:a16="http://schemas.microsoft.com/office/drawing/2014/main" id="{26DDB5C9-256B-4664-8FE2-80CD95789CFA}"/>
              </a:ext>
            </a:extLst>
          </p:cNvPr>
          <p:cNvSpPr>
            <a:spLocks noGrp="1"/>
          </p:cNvSpPr>
          <p:nvPr>
            <p:ph type="title"/>
          </p:nvPr>
        </p:nvSpPr>
        <p:spPr/>
        <p:txBody>
          <a:bodyPr/>
          <a:lstStyle/>
          <a:p>
            <a:pPr algn="ctr"/>
            <a:r>
              <a:rPr lang="en-PH" dirty="0">
                <a:solidFill>
                  <a:schemeClr val="bg1"/>
                </a:solidFill>
                <a:highlight>
                  <a:srgbClr val="B57964"/>
                </a:highlight>
                <a:latin typeface="Aharoni" panose="02010803020104030203" pitchFamily="2" charset="-79"/>
                <a:cs typeface="Aharoni" panose="02010803020104030203" pitchFamily="2" charset="-79"/>
              </a:rPr>
              <a:t>PRODUCTION PROCESS</a:t>
            </a:r>
          </a:p>
        </p:txBody>
      </p:sp>
      <p:sp>
        <p:nvSpPr>
          <p:cNvPr id="6" name="Title 1">
            <a:extLst>
              <a:ext uri="{FF2B5EF4-FFF2-40B4-BE49-F238E27FC236}">
                <a16:creationId xmlns:a16="http://schemas.microsoft.com/office/drawing/2014/main" id="{2C861EAB-5E3F-4ADD-8241-38CCFFC5A7B2}"/>
              </a:ext>
            </a:extLst>
          </p:cNvPr>
          <p:cNvSpPr txBox="1">
            <a:spLocks/>
          </p:cNvSpPr>
          <p:nvPr/>
        </p:nvSpPr>
        <p:spPr>
          <a:xfrm>
            <a:off x="695328" y="1970843"/>
            <a:ext cx="10978896" cy="493687"/>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dirty="0">
                <a:solidFill>
                  <a:schemeClr val="bg1"/>
                </a:solidFill>
                <a:latin typeface="Tw Cen MT" panose="020B0602020104020603" pitchFamily="34" charset="0"/>
                <a:cs typeface="Aharoni" panose="02010803020104030203" pitchFamily="2" charset="-79"/>
              </a:rPr>
              <a:t>Cost</a:t>
            </a:r>
            <a:endParaRPr lang="en-US" sz="2800" dirty="0">
              <a:solidFill>
                <a:schemeClr val="bg1"/>
              </a:solidFill>
              <a:latin typeface="Tw Cen MT" panose="020B0602020104020603" pitchFamily="34" charset="0"/>
              <a:cs typeface="Aharoni" panose="02010803020104030203" pitchFamily="2" charset="-79"/>
            </a:endParaRPr>
          </a:p>
        </p:txBody>
      </p:sp>
      <p:graphicFrame>
        <p:nvGraphicFramePr>
          <p:cNvPr id="3" name="Table 3">
            <a:extLst>
              <a:ext uri="{FF2B5EF4-FFF2-40B4-BE49-F238E27FC236}">
                <a16:creationId xmlns:a16="http://schemas.microsoft.com/office/drawing/2014/main" id="{DA3AEFEA-6F93-4AB9-8ACE-21EDE3F6CB27}"/>
              </a:ext>
            </a:extLst>
          </p:cNvPr>
          <p:cNvGraphicFramePr>
            <a:graphicFrameLocks noGrp="1"/>
          </p:cNvGraphicFramePr>
          <p:nvPr>
            <p:extLst>
              <p:ext uri="{D42A27DB-BD31-4B8C-83A1-F6EECF244321}">
                <p14:modId xmlns:p14="http://schemas.microsoft.com/office/powerpoint/2010/main" val="4005427647"/>
              </p:ext>
            </p:extLst>
          </p:nvPr>
        </p:nvGraphicFramePr>
        <p:xfrm>
          <a:off x="1887490" y="2894695"/>
          <a:ext cx="8417019" cy="2286000"/>
        </p:xfrm>
        <a:graphic>
          <a:graphicData uri="http://schemas.openxmlformats.org/drawingml/2006/table">
            <a:tbl>
              <a:tblPr firstRow="1" bandRow="1">
                <a:tableStyleId>{17292A2E-F333-43FB-9621-5CBBE7FDCDCB}</a:tableStyleId>
              </a:tblPr>
              <a:tblGrid>
                <a:gridCol w="525043">
                  <a:extLst>
                    <a:ext uri="{9D8B030D-6E8A-4147-A177-3AD203B41FA5}">
                      <a16:colId xmlns:a16="http://schemas.microsoft.com/office/drawing/2014/main" val="2562720253"/>
                    </a:ext>
                  </a:extLst>
                </a:gridCol>
                <a:gridCol w="2500590">
                  <a:extLst>
                    <a:ext uri="{9D8B030D-6E8A-4147-A177-3AD203B41FA5}">
                      <a16:colId xmlns:a16="http://schemas.microsoft.com/office/drawing/2014/main" val="110032893"/>
                    </a:ext>
                  </a:extLst>
                </a:gridCol>
                <a:gridCol w="2436237">
                  <a:extLst>
                    <a:ext uri="{9D8B030D-6E8A-4147-A177-3AD203B41FA5}">
                      <a16:colId xmlns:a16="http://schemas.microsoft.com/office/drawing/2014/main" val="2555506228"/>
                    </a:ext>
                  </a:extLst>
                </a:gridCol>
                <a:gridCol w="2955149">
                  <a:extLst>
                    <a:ext uri="{9D8B030D-6E8A-4147-A177-3AD203B41FA5}">
                      <a16:colId xmlns:a16="http://schemas.microsoft.com/office/drawing/2014/main" val="874253380"/>
                    </a:ext>
                  </a:extLst>
                </a:gridCol>
              </a:tblGrid>
              <a:tr h="370840">
                <a:tc>
                  <a:txBody>
                    <a:bodyPr/>
                    <a:lstStyle/>
                    <a:p>
                      <a:endParaRPr lang="en-PH" sz="2400" dirty="0"/>
                    </a:p>
                  </a:txBody>
                  <a:tcPr/>
                </a:tc>
                <a:tc>
                  <a:txBody>
                    <a:bodyPr/>
                    <a:lstStyle/>
                    <a:p>
                      <a:pPr algn="ctr"/>
                      <a:r>
                        <a:rPr lang="en-PH" sz="2400" dirty="0">
                          <a:latin typeface="Aharoni" panose="02010803020104030203" pitchFamily="2" charset="-79"/>
                          <a:cs typeface="Aharoni" panose="02010803020104030203" pitchFamily="2" charset="-79"/>
                        </a:rPr>
                        <a:t>Details</a:t>
                      </a:r>
                    </a:p>
                  </a:txBody>
                  <a:tcPr/>
                </a:tc>
                <a:tc>
                  <a:txBody>
                    <a:bodyPr/>
                    <a:lstStyle/>
                    <a:p>
                      <a:pPr algn="ctr"/>
                      <a:r>
                        <a:rPr lang="en-PH" sz="2400" dirty="0">
                          <a:latin typeface="Aharoni" panose="02010803020104030203" pitchFamily="2" charset="-79"/>
                          <a:cs typeface="Aharoni" panose="02010803020104030203" pitchFamily="2" charset="-79"/>
                        </a:rPr>
                        <a:t>Allocation</a:t>
                      </a:r>
                    </a:p>
                  </a:txBody>
                  <a:tcPr/>
                </a:tc>
                <a:tc>
                  <a:txBody>
                    <a:bodyPr/>
                    <a:lstStyle/>
                    <a:p>
                      <a:pPr algn="ctr"/>
                      <a:r>
                        <a:rPr lang="en-PH" sz="2400" dirty="0">
                          <a:latin typeface="Aharoni" panose="02010803020104030203" pitchFamily="2" charset="-79"/>
                          <a:cs typeface="Aharoni" panose="02010803020104030203" pitchFamily="2" charset="-79"/>
                        </a:rPr>
                        <a:t>Cost</a:t>
                      </a:r>
                    </a:p>
                  </a:txBody>
                  <a:tcPr/>
                </a:tc>
                <a:extLst>
                  <a:ext uri="{0D108BD9-81ED-4DB2-BD59-A6C34878D82A}">
                    <a16:rowId xmlns:a16="http://schemas.microsoft.com/office/drawing/2014/main" val="2561819002"/>
                  </a:ext>
                </a:extLst>
              </a:tr>
              <a:tr h="370840">
                <a:tc>
                  <a:txBody>
                    <a:bodyPr/>
                    <a:lstStyle/>
                    <a:p>
                      <a:r>
                        <a:rPr lang="en-PH" sz="2400" dirty="0">
                          <a:solidFill>
                            <a:schemeClr val="bg1"/>
                          </a:solidFill>
                          <a:latin typeface="Tw Cen MT" panose="020B0602020104020603" pitchFamily="34" charset="0"/>
                        </a:rPr>
                        <a:t>1.</a:t>
                      </a:r>
                    </a:p>
                  </a:txBody>
                  <a:tcPr/>
                </a:tc>
                <a:tc>
                  <a:txBody>
                    <a:bodyPr/>
                    <a:lstStyle/>
                    <a:p>
                      <a:r>
                        <a:rPr lang="en-PH" sz="2400" dirty="0">
                          <a:solidFill>
                            <a:schemeClr val="bg1"/>
                          </a:solidFill>
                          <a:latin typeface="Tw Cen MT" panose="020B0602020104020603" pitchFamily="34" charset="0"/>
                        </a:rPr>
                        <a:t>Zoom</a:t>
                      </a:r>
                    </a:p>
                  </a:txBody>
                  <a:tcPr/>
                </a:tc>
                <a:tc>
                  <a:txBody>
                    <a:bodyPr/>
                    <a:lstStyle/>
                    <a:p>
                      <a:r>
                        <a:rPr lang="en-PH" sz="2400" dirty="0">
                          <a:solidFill>
                            <a:schemeClr val="bg1"/>
                          </a:solidFill>
                          <a:latin typeface="Tw Cen MT" panose="020B0602020104020603" pitchFamily="34" charset="0"/>
                        </a:rPr>
                        <a:t>Subscription Fee</a:t>
                      </a:r>
                    </a:p>
                  </a:txBody>
                  <a:tcPr/>
                </a:tc>
                <a:tc>
                  <a:txBody>
                    <a:bodyPr/>
                    <a:lstStyle/>
                    <a:p>
                      <a:r>
                        <a:rPr lang="en-PH" sz="2400" dirty="0">
                          <a:solidFill>
                            <a:schemeClr val="bg1"/>
                          </a:solidFill>
                          <a:latin typeface="Tw Cen MT" panose="020B0602020104020603" pitchFamily="34" charset="0"/>
                        </a:rPr>
                        <a:t>750 php (per month)</a:t>
                      </a:r>
                    </a:p>
                  </a:txBody>
                  <a:tcPr/>
                </a:tc>
                <a:extLst>
                  <a:ext uri="{0D108BD9-81ED-4DB2-BD59-A6C34878D82A}">
                    <a16:rowId xmlns:a16="http://schemas.microsoft.com/office/drawing/2014/main" val="500665417"/>
                  </a:ext>
                </a:extLst>
              </a:tr>
              <a:tr h="370840">
                <a:tc>
                  <a:txBody>
                    <a:bodyPr/>
                    <a:lstStyle/>
                    <a:p>
                      <a:r>
                        <a:rPr lang="en-PH" sz="2400" dirty="0">
                          <a:solidFill>
                            <a:schemeClr val="bg1"/>
                          </a:solidFill>
                          <a:latin typeface="Tw Cen MT" panose="020B0602020104020603" pitchFamily="34" charset="0"/>
                        </a:rPr>
                        <a:t>2.</a:t>
                      </a:r>
                    </a:p>
                  </a:txBody>
                  <a:tcPr/>
                </a:tc>
                <a:tc>
                  <a:txBody>
                    <a:bodyPr/>
                    <a:lstStyle/>
                    <a:p>
                      <a:r>
                        <a:rPr lang="en-PH" sz="2400" dirty="0">
                          <a:solidFill>
                            <a:schemeClr val="bg1"/>
                          </a:solidFill>
                          <a:latin typeface="Tw Cen MT" panose="020B0602020104020603" pitchFamily="34" charset="0"/>
                        </a:rPr>
                        <a:t>Website</a:t>
                      </a:r>
                    </a:p>
                  </a:txBody>
                  <a:tcPr/>
                </a:tc>
                <a:tc>
                  <a:txBody>
                    <a:bodyPr/>
                    <a:lstStyle/>
                    <a:p>
                      <a:r>
                        <a:rPr lang="en-PH" sz="2400" dirty="0">
                          <a:solidFill>
                            <a:schemeClr val="bg1"/>
                          </a:solidFill>
                          <a:latin typeface="Tw Cen MT" panose="020B0602020104020603" pitchFamily="34" charset="0"/>
                        </a:rPr>
                        <a:t>Domain Fee</a:t>
                      </a:r>
                    </a:p>
                  </a:txBody>
                  <a:tcPr/>
                </a:tc>
                <a:tc>
                  <a:txBody>
                    <a:bodyPr/>
                    <a:lstStyle/>
                    <a:p>
                      <a:r>
                        <a:rPr lang="en-PH" sz="2400" dirty="0">
                          <a:solidFill>
                            <a:schemeClr val="bg1"/>
                          </a:solidFill>
                          <a:latin typeface="Tw Cen MT" panose="020B0602020104020603" pitchFamily="34" charset="0"/>
                        </a:rPr>
                        <a:t>800 php (per month)</a:t>
                      </a:r>
                    </a:p>
                  </a:txBody>
                  <a:tcPr/>
                </a:tc>
                <a:extLst>
                  <a:ext uri="{0D108BD9-81ED-4DB2-BD59-A6C34878D82A}">
                    <a16:rowId xmlns:a16="http://schemas.microsoft.com/office/drawing/2014/main" val="992720256"/>
                  </a:ext>
                </a:extLst>
              </a:tr>
              <a:tr h="370840">
                <a:tc>
                  <a:txBody>
                    <a:bodyPr/>
                    <a:lstStyle/>
                    <a:p>
                      <a:r>
                        <a:rPr lang="en-PH" sz="2400" dirty="0">
                          <a:solidFill>
                            <a:schemeClr val="bg1"/>
                          </a:solidFill>
                          <a:latin typeface="Tw Cen MT" panose="020B0602020104020603" pitchFamily="34" charset="0"/>
                        </a:rPr>
                        <a:t>3.</a:t>
                      </a:r>
                    </a:p>
                  </a:txBody>
                  <a:tcPr/>
                </a:tc>
                <a:tc>
                  <a:txBody>
                    <a:bodyPr/>
                    <a:lstStyle/>
                    <a:p>
                      <a:r>
                        <a:rPr lang="en-PH" sz="2400" dirty="0">
                          <a:solidFill>
                            <a:schemeClr val="bg1"/>
                          </a:solidFill>
                          <a:latin typeface="Tw Cen MT" panose="020B0602020104020603" pitchFamily="34" charset="0"/>
                        </a:rPr>
                        <a:t>Advertising</a:t>
                      </a:r>
                    </a:p>
                  </a:txBody>
                  <a:tcPr/>
                </a:tc>
                <a:tc>
                  <a:txBody>
                    <a:bodyPr/>
                    <a:lstStyle/>
                    <a:p>
                      <a:r>
                        <a:rPr lang="en-PH" sz="2400" dirty="0">
                          <a:solidFill>
                            <a:schemeClr val="bg1"/>
                          </a:solidFill>
                          <a:latin typeface="Tw Cen MT" panose="020B0602020104020603" pitchFamily="34" charset="0"/>
                        </a:rPr>
                        <a:t>Facebooks Ads</a:t>
                      </a:r>
                    </a:p>
                  </a:txBody>
                  <a:tcPr/>
                </a:tc>
                <a:tc>
                  <a:txBody>
                    <a:bodyPr/>
                    <a:lstStyle/>
                    <a:p>
                      <a:r>
                        <a:rPr lang="en-PH" sz="2400" dirty="0">
                          <a:solidFill>
                            <a:schemeClr val="bg1"/>
                          </a:solidFill>
                          <a:latin typeface="Tw Cen MT" panose="020B0602020104020603" pitchFamily="34" charset="0"/>
                        </a:rPr>
                        <a:t>300 php (per post)</a:t>
                      </a:r>
                    </a:p>
                  </a:txBody>
                  <a:tcPr/>
                </a:tc>
                <a:extLst>
                  <a:ext uri="{0D108BD9-81ED-4DB2-BD59-A6C34878D82A}">
                    <a16:rowId xmlns:a16="http://schemas.microsoft.com/office/drawing/2014/main" val="2349757707"/>
                  </a:ext>
                </a:extLst>
              </a:tr>
              <a:tr h="370840">
                <a:tc>
                  <a:txBody>
                    <a:bodyPr/>
                    <a:lstStyle/>
                    <a:p>
                      <a:r>
                        <a:rPr lang="en-PH" sz="2400" dirty="0">
                          <a:solidFill>
                            <a:schemeClr val="bg1"/>
                          </a:solidFill>
                          <a:latin typeface="Tw Cen MT" panose="020B0602020104020603" pitchFamily="34" charset="0"/>
                        </a:rPr>
                        <a:t>4.</a:t>
                      </a:r>
                    </a:p>
                  </a:txBody>
                  <a:tcPr/>
                </a:tc>
                <a:tc>
                  <a:txBody>
                    <a:bodyPr/>
                    <a:lstStyle/>
                    <a:p>
                      <a:r>
                        <a:rPr lang="en-PH" sz="2400" dirty="0">
                          <a:solidFill>
                            <a:schemeClr val="bg1"/>
                          </a:solidFill>
                          <a:latin typeface="Tw Cen MT" panose="020B0602020104020603" pitchFamily="34" charset="0"/>
                        </a:rPr>
                        <a:t>Salary</a:t>
                      </a:r>
                    </a:p>
                  </a:txBody>
                  <a:tcPr/>
                </a:tc>
                <a:tc>
                  <a:txBody>
                    <a:bodyPr/>
                    <a:lstStyle/>
                    <a:p>
                      <a:r>
                        <a:rPr lang="en-PH" sz="2400" dirty="0">
                          <a:solidFill>
                            <a:schemeClr val="bg1"/>
                          </a:solidFill>
                          <a:latin typeface="Tw Cen MT" panose="020B0602020104020603" pitchFamily="34" charset="0"/>
                        </a:rPr>
                        <a:t>For Teachers</a:t>
                      </a:r>
                    </a:p>
                  </a:txBody>
                  <a:tcPr/>
                </a:tc>
                <a:tc>
                  <a:txBody>
                    <a:bodyPr/>
                    <a:lstStyle/>
                    <a:p>
                      <a:r>
                        <a:rPr lang="en-PH" sz="2400" dirty="0">
                          <a:solidFill>
                            <a:schemeClr val="bg1"/>
                          </a:solidFill>
                          <a:latin typeface="Tw Cen MT" panose="020B0602020104020603" pitchFamily="34" charset="0"/>
                        </a:rPr>
                        <a:t>200 hp (per hour)</a:t>
                      </a:r>
                    </a:p>
                  </a:txBody>
                  <a:tcPr/>
                </a:tc>
                <a:extLst>
                  <a:ext uri="{0D108BD9-81ED-4DB2-BD59-A6C34878D82A}">
                    <a16:rowId xmlns:a16="http://schemas.microsoft.com/office/drawing/2014/main" val="1443479318"/>
                  </a:ext>
                </a:extLst>
              </a:tr>
            </a:tbl>
          </a:graphicData>
        </a:graphic>
      </p:graphicFrame>
    </p:spTree>
    <p:extLst>
      <p:ext uri="{BB962C8B-B14F-4D97-AF65-F5344CB8AC3E}">
        <p14:creationId xmlns:p14="http://schemas.microsoft.com/office/powerpoint/2010/main" val="729494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Text&#10;&#10;Description automatically generated">
            <a:extLst>
              <a:ext uri="{FF2B5EF4-FFF2-40B4-BE49-F238E27FC236}">
                <a16:creationId xmlns:a16="http://schemas.microsoft.com/office/drawing/2014/main" id="{387712A8-F9D4-47D5-B21E-5A4158FF999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58000"/>
          </a:xfrm>
        </p:spPr>
      </p:pic>
      <p:sp>
        <p:nvSpPr>
          <p:cNvPr id="2" name="Title 1">
            <a:extLst>
              <a:ext uri="{FF2B5EF4-FFF2-40B4-BE49-F238E27FC236}">
                <a16:creationId xmlns:a16="http://schemas.microsoft.com/office/drawing/2014/main" id="{26DDB5C9-256B-4664-8FE2-80CD95789CFA}"/>
              </a:ext>
            </a:extLst>
          </p:cNvPr>
          <p:cNvSpPr>
            <a:spLocks noGrp="1"/>
          </p:cNvSpPr>
          <p:nvPr>
            <p:ph type="title"/>
          </p:nvPr>
        </p:nvSpPr>
        <p:spPr/>
        <p:txBody>
          <a:bodyPr/>
          <a:lstStyle/>
          <a:p>
            <a:pPr algn="ctr"/>
            <a:r>
              <a:rPr lang="en-PH" dirty="0">
                <a:solidFill>
                  <a:srgbClr val="FFFFFF"/>
                </a:solidFill>
                <a:highlight>
                  <a:srgbClr val="B57964"/>
                </a:highlight>
                <a:latin typeface="Aharoni" panose="02010803020104030203" pitchFamily="2" charset="-79"/>
                <a:cs typeface="Aharoni" panose="02010803020104030203" pitchFamily="2" charset="-79"/>
              </a:rPr>
              <a:t>MARKETING STRATEGIES</a:t>
            </a:r>
          </a:p>
        </p:txBody>
      </p:sp>
      <p:sp>
        <p:nvSpPr>
          <p:cNvPr id="6" name="Title 1">
            <a:extLst>
              <a:ext uri="{FF2B5EF4-FFF2-40B4-BE49-F238E27FC236}">
                <a16:creationId xmlns:a16="http://schemas.microsoft.com/office/drawing/2014/main" id="{2C861EAB-5E3F-4ADD-8241-38CCFFC5A7B2}"/>
              </a:ext>
            </a:extLst>
          </p:cNvPr>
          <p:cNvSpPr txBox="1">
            <a:spLocks/>
          </p:cNvSpPr>
          <p:nvPr/>
        </p:nvSpPr>
        <p:spPr>
          <a:xfrm>
            <a:off x="951760" y="2660511"/>
            <a:ext cx="10288480" cy="3045040"/>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solidFill>
                  <a:schemeClr val="bg1"/>
                </a:solidFill>
                <a:latin typeface="Tw Cen MT" panose="020B0602020104020603" pitchFamily="34" charset="0"/>
                <a:cs typeface="Aharoni" panose="02010803020104030203" pitchFamily="2" charset="-79"/>
              </a:rPr>
              <a:t>Zion English is currently using Public Relations Strategy. Public Relations is created through efforts other than paid advertisements. Word-of-mouth is the main </a:t>
            </a:r>
          </a:p>
          <a:p>
            <a:pPr algn="ctr"/>
            <a:r>
              <a:rPr lang="en-US" sz="3200" dirty="0">
                <a:solidFill>
                  <a:schemeClr val="bg1"/>
                </a:solidFill>
                <a:latin typeface="Tw Cen MT" panose="020B0602020104020603" pitchFamily="34" charset="0"/>
                <a:cs typeface="Aharoni" panose="02010803020104030203" pitchFamily="2" charset="-79"/>
              </a:rPr>
              <a:t>marketing strategy that Zion English is using through the testimonials of the parents who have</a:t>
            </a:r>
          </a:p>
          <a:p>
            <a:pPr algn="ctr"/>
            <a:r>
              <a:rPr lang="en-US" sz="3200" dirty="0">
                <a:solidFill>
                  <a:schemeClr val="bg1"/>
                </a:solidFill>
                <a:latin typeface="Tw Cen MT" panose="020B0602020104020603" pitchFamily="34" charset="0"/>
                <a:cs typeface="Aharoni" panose="02010803020104030203" pitchFamily="2" charset="-79"/>
              </a:rPr>
              <a:t>their kids enrolled in the academy. Most of the students that are enrolled are usually from the close acquaintances of one of the co-owners of the company.</a:t>
            </a:r>
          </a:p>
        </p:txBody>
      </p:sp>
      <p:sp>
        <p:nvSpPr>
          <p:cNvPr id="4" name="Title 1">
            <a:extLst>
              <a:ext uri="{FF2B5EF4-FFF2-40B4-BE49-F238E27FC236}">
                <a16:creationId xmlns:a16="http://schemas.microsoft.com/office/drawing/2014/main" id="{4DC91352-1D5B-49C5-8229-53C846C2745D}"/>
              </a:ext>
            </a:extLst>
          </p:cNvPr>
          <p:cNvSpPr txBox="1">
            <a:spLocks/>
          </p:cNvSpPr>
          <p:nvPr/>
        </p:nvSpPr>
        <p:spPr>
          <a:xfrm>
            <a:off x="1329431" y="2087899"/>
            <a:ext cx="9533138" cy="61674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1" dirty="0">
                <a:solidFill>
                  <a:srgbClr val="FFC000"/>
                </a:solidFill>
                <a:latin typeface="Tw Cen MT" panose="020B0602020104020603" pitchFamily="34" charset="0"/>
                <a:cs typeface="Aharoni" panose="02010803020104030203" pitchFamily="2" charset="-79"/>
              </a:rPr>
              <a:t>CURRENT STRATEGY</a:t>
            </a:r>
          </a:p>
        </p:txBody>
      </p:sp>
    </p:spTree>
    <p:extLst>
      <p:ext uri="{BB962C8B-B14F-4D97-AF65-F5344CB8AC3E}">
        <p14:creationId xmlns:p14="http://schemas.microsoft.com/office/powerpoint/2010/main" val="2624721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Text&#10;&#10;Description automatically generated">
            <a:extLst>
              <a:ext uri="{FF2B5EF4-FFF2-40B4-BE49-F238E27FC236}">
                <a16:creationId xmlns:a16="http://schemas.microsoft.com/office/drawing/2014/main" id="{387712A8-F9D4-47D5-B21E-5A4158FF999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58000"/>
          </a:xfrm>
        </p:spPr>
      </p:pic>
      <p:sp>
        <p:nvSpPr>
          <p:cNvPr id="2" name="Title 1">
            <a:extLst>
              <a:ext uri="{FF2B5EF4-FFF2-40B4-BE49-F238E27FC236}">
                <a16:creationId xmlns:a16="http://schemas.microsoft.com/office/drawing/2014/main" id="{26DDB5C9-256B-4664-8FE2-80CD95789CFA}"/>
              </a:ext>
            </a:extLst>
          </p:cNvPr>
          <p:cNvSpPr>
            <a:spLocks noGrp="1"/>
          </p:cNvSpPr>
          <p:nvPr>
            <p:ph type="title"/>
          </p:nvPr>
        </p:nvSpPr>
        <p:spPr/>
        <p:txBody>
          <a:bodyPr/>
          <a:lstStyle/>
          <a:p>
            <a:pPr algn="ctr"/>
            <a:r>
              <a:rPr lang="en-PH">
                <a:solidFill>
                  <a:srgbClr val="FFFFFF"/>
                </a:solidFill>
                <a:highlight>
                  <a:srgbClr val="B57964"/>
                </a:highlight>
                <a:latin typeface="Aharoni" panose="02010803020104030203" pitchFamily="2" charset="-79"/>
                <a:cs typeface="Aharoni" panose="02010803020104030203" pitchFamily="2" charset="-79"/>
              </a:rPr>
              <a:t>MARKETING STRATEGIES</a:t>
            </a:r>
            <a:endParaRPr lang="en-PH" dirty="0">
              <a:solidFill>
                <a:srgbClr val="FFFFFF"/>
              </a:solidFill>
              <a:highlight>
                <a:srgbClr val="B57964"/>
              </a:highlight>
              <a:latin typeface="Aharoni" panose="02010803020104030203" pitchFamily="2" charset="-79"/>
              <a:cs typeface="Aharoni" panose="02010803020104030203" pitchFamily="2" charset="-79"/>
            </a:endParaRPr>
          </a:p>
        </p:txBody>
      </p:sp>
      <p:sp>
        <p:nvSpPr>
          <p:cNvPr id="6" name="Title 1">
            <a:extLst>
              <a:ext uri="{FF2B5EF4-FFF2-40B4-BE49-F238E27FC236}">
                <a16:creationId xmlns:a16="http://schemas.microsoft.com/office/drawing/2014/main" id="{2C861EAB-5E3F-4ADD-8241-38CCFFC5A7B2}"/>
              </a:ext>
            </a:extLst>
          </p:cNvPr>
          <p:cNvSpPr txBox="1">
            <a:spLocks/>
          </p:cNvSpPr>
          <p:nvPr/>
        </p:nvSpPr>
        <p:spPr>
          <a:xfrm>
            <a:off x="5432393" y="2737586"/>
            <a:ext cx="5921407" cy="334079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800" dirty="0">
                <a:solidFill>
                  <a:schemeClr val="bg1"/>
                </a:solidFill>
                <a:latin typeface="Tw Cen MT" panose="020B0602020104020603" pitchFamily="34" charset="0"/>
                <a:cs typeface="Aharoni" panose="02010803020104030203" pitchFamily="2" charset="-79"/>
              </a:rPr>
              <a:t> Since the target market of Zion English is up to all ages, this is the best kind of strategy that should be used to attract more potential students for the company. According to the SBS News, 95% of the population in South Korea owns a smart phone and according also to Statista, South Korea had the third highest rate of active social media users which means almost all Koreans can be reached through social media with just the right platform to use. Zion English should have BAND and </a:t>
            </a:r>
            <a:r>
              <a:rPr lang="en-US" sz="1800" dirty="0" err="1">
                <a:solidFill>
                  <a:schemeClr val="bg1"/>
                </a:solidFill>
                <a:latin typeface="Tw Cen MT" panose="020B0602020104020603" pitchFamily="34" charset="0"/>
                <a:cs typeface="Aharoni" panose="02010803020104030203" pitchFamily="2" charset="-79"/>
              </a:rPr>
              <a:t>Kakaotalk</a:t>
            </a:r>
            <a:r>
              <a:rPr lang="en-US" sz="1800" dirty="0">
                <a:solidFill>
                  <a:schemeClr val="bg1"/>
                </a:solidFill>
                <a:latin typeface="Tw Cen MT" panose="020B0602020104020603" pitchFamily="34" charset="0"/>
                <a:cs typeface="Aharoni" panose="02010803020104030203" pitchFamily="2" charset="-79"/>
              </a:rPr>
              <a:t> </a:t>
            </a:r>
            <a:r>
              <a:rPr lang="en-US" sz="1800" dirty="0" err="1">
                <a:solidFill>
                  <a:schemeClr val="bg1"/>
                </a:solidFill>
                <a:latin typeface="Tw Cen MT" panose="020B0602020104020603" pitchFamily="34" charset="0"/>
                <a:cs typeface="Aharoni" panose="02010803020104030203" pitchFamily="2" charset="-79"/>
              </a:rPr>
              <a:t>beacuse</a:t>
            </a:r>
            <a:r>
              <a:rPr lang="en-US" sz="1800" dirty="0">
                <a:solidFill>
                  <a:schemeClr val="bg1"/>
                </a:solidFill>
                <a:latin typeface="Tw Cen MT" panose="020B0602020104020603" pitchFamily="34" charset="0"/>
                <a:cs typeface="Aharoni" panose="02010803020104030203" pitchFamily="2" charset="-79"/>
              </a:rPr>
              <a:t> most of the Koreans are using these applications, it should be effective in reaching more people. The website should be also searchable through </a:t>
            </a:r>
            <a:r>
              <a:rPr lang="en-US" sz="1800" dirty="0" err="1">
                <a:solidFill>
                  <a:schemeClr val="bg1"/>
                </a:solidFill>
                <a:latin typeface="Tw Cen MT" panose="020B0602020104020603" pitchFamily="34" charset="0"/>
                <a:cs typeface="Aharoni" panose="02010803020104030203" pitchFamily="2" charset="-79"/>
              </a:rPr>
              <a:t>Naver</a:t>
            </a:r>
            <a:r>
              <a:rPr lang="en-US" sz="1800" dirty="0">
                <a:solidFill>
                  <a:schemeClr val="bg1"/>
                </a:solidFill>
                <a:latin typeface="Tw Cen MT" panose="020B0602020104020603" pitchFamily="34" charset="0"/>
                <a:cs typeface="Aharoni" panose="02010803020104030203" pitchFamily="2" charset="-79"/>
              </a:rPr>
              <a:t>, it’s a search engine that is mainly used in South Korea and it became their default browser as the start page. </a:t>
            </a:r>
          </a:p>
        </p:txBody>
      </p:sp>
      <p:sp>
        <p:nvSpPr>
          <p:cNvPr id="4" name="Title 1">
            <a:extLst>
              <a:ext uri="{FF2B5EF4-FFF2-40B4-BE49-F238E27FC236}">
                <a16:creationId xmlns:a16="http://schemas.microsoft.com/office/drawing/2014/main" id="{4DC91352-1D5B-49C5-8229-53C846C2745D}"/>
              </a:ext>
            </a:extLst>
          </p:cNvPr>
          <p:cNvSpPr txBox="1">
            <a:spLocks/>
          </p:cNvSpPr>
          <p:nvPr/>
        </p:nvSpPr>
        <p:spPr>
          <a:xfrm>
            <a:off x="5555200" y="2161362"/>
            <a:ext cx="5682819" cy="69968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1" dirty="0">
                <a:solidFill>
                  <a:srgbClr val="FFC000"/>
                </a:solidFill>
                <a:latin typeface="Tw Cen MT" panose="020B0602020104020603" pitchFamily="34" charset="0"/>
                <a:cs typeface="Aharoni" panose="02010803020104030203" pitchFamily="2" charset="-79"/>
              </a:rPr>
              <a:t>SOCIAL MEDIA MARKETING</a:t>
            </a:r>
          </a:p>
        </p:txBody>
      </p:sp>
      <p:pic>
        <p:nvPicPr>
          <p:cNvPr id="1026" name="Picture 2" descr="Person Holding Iphone Showing Social Networks Folder">
            <a:extLst>
              <a:ext uri="{FF2B5EF4-FFF2-40B4-BE49-F238E27FC236}">
                <a16:creationId xmlns:a16="http://schemas.microsoft.com/office/drawing/2014/main" id="{036E21A4-FB32-4ED2-9181-1A20EB0EE12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2661" r="16401"/>
          <a:stretch/>
        </p:blipFill>
        <p:spPr bwMode="auto">
          <a:xfrm>
            <a:off x="821170" y="1690688"/>
            <a:ext cx="4391885" cy="4127410"/>
          </a:xfrm>
          <a:prstGeom prst="ellipse">
            <a:avLst/>
          </a:prstGeom>
          <a:noFill/>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3" name="Title 1">
            <a:extLst>
              <a:ext uri="{FF2B5EF4-FFF2-40B4-BE49-F238E27FC236}">
                <a16:creationId xmlns:a16="http://schemas.microsoft.com/office/drawing/2014/main" id="{0D7457E5-BF48-4BA3-97E1-2CC418646B5A}"/>
              </a:ext>
            </a:extLst>
          </p:cNvPr>
          <p:cNvSpPr txBox="1">
            <a:spLocks/>
          </p:cNvSpPr>
          <p:nvPr/>
        </p:nvSpPr>
        <p:spPr>
          <a:xfrm>
            <a:off x="5668761" y="1650168"/>
            <a:ext cx="5571478" cy="61674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dirty="0">
                <a:solidFill>
                  <a:schemeClr val="bg1"/>
                </a:solidFill>
                <a:latin typeface="Tw Cen MT" panose="020B0602020104020603" pitchFamily="34" charset="0"/>
                <a:cs typeface="Aharoni" panose="02010803020104030203" pitchFamily="2" charset="-79"/>
              </a:rPr>
              <a:t>What should be implemented:</a:t>
            </a:r>
          </a:p>
        </p:txBody>
      </p:sp>
    </p:spTree>
    <p:extLst>
      <p:ext uri="{BB962C8B-B14F-4D97-AF65-F5344CB8AC3E}">
        <p14:creationId xmlns:p14="http://schemas.microsoft.com/office/powerpoint/2010/main" val="3388935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Text&#10;&#10;Description automatically generated">
            <a:extLst>
              <a:ext uri="{FF2B5EF4-FFF2-40B4-BE49-F238E27FC236}">
                <a16:creationId xmlns:a16="http://schemas.microsoft.com/office/drawing/2014/main" id="{387712A8-F9D4-47D5-B21E-5A4158FF999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58000"/>
          </a:xfrm>
        </p:spPr>
      </p:pic>
      <p:sp>
        <p:nvSpPr>
          <p:cNvPr id="2" name="Title 1">
            <a:extLst>
              <a:ext uri="{FF2B5EF4-FFF2-40B4-BE49-F238E27FC236}">
                <a16:creationId xmlns:a16="http://schemas.microsoft.com/office/drawing/2014/main" id="{26DDB5C9-256B-4664-8FE2-80CD95789CFA}"/>
              </a:ext>
            </a:extLst>
          </p:cNvPr>
          <p:cNvSpPr>
            <a:spLocks noGrp="1"/>
          </p:cNvSpPr>
          <p:nvPr>
            <p:ph type="title"/>
          </p:nvPr>
        </p:nvSpPr>
        <p:spPr/>
        <p:txBody>
          <a:bodyPr/>
          <a:lstStyle/>
          <a:p>
            <a:pPr algn="ctr"/>
            <a:r>
              <a:rPr lang="en-PH">
                <a:solidFill>
                  <a:srgbClr val="FFFFFF"/>
                </a:solidFill>
                <a:highlight>
                  <a:srgbClr val="B57964"/>
                </a:highlight>
                <a:latin typeface="Aharoni" panose="02010803020104030203" pitchFamily="2" charset="-79"/>
                <a:cs typeface="Aharoni" panose="02010803020104030203" pitchFamily="2" charset="-79"/>
              </a:rPr>
              <a:t>MARKETING STRATEGIES</a:t>
            </a:r>
            <a:endParaRPr lang="en-PH" dirty="0">
              <a:solidFill>
                <a:srgbClr val="FFFFFF"/>
              </a:solidFill>
              <a:highlight>
                <a:srgbClr val="B57964"/>
              </a:highlight>
              <a:latin typeface="Aharoni" panose="02010803020104030203" pitchFamily="2" charset="-79"/>
              <a:cs typeface="Aharoni" panose="02010803020104030203" pitchFamily="2" charset="-79"/>
            </a:endParaRPr>
          </a:p>
        </p:txBody>
      </p:sp>
      <p:sp>
        <p:nvSpPr>
          <p:cNvPr id="6" name="Title 1">
            <a:extLst>
              <a:ext uri="{FF2B5EF4-FFF2-40B4-BE49-F238E27FC236}">
                <a16:creationId xmlns:a16="http://schemas.microsoft.com/office/drawing/2014/main" id="{2C861EAB-5E3F-4ADD-8241-38CCFFC5A7B2}"/>
              </a:ext>
            </a:extLst>
          </p:cNvPr>
          <p:cNvSpPr txBox="1">
            <a:spLocks/>
          </p:cNvSpPr>
          <p:nvPr/>
        </p:nvSpPr>
        <p:spPr>
          <a:xfrm>
            <a:off x="5432393" y="2602868"/>
            <a:ext cx="5921407" cy="310264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800" dirty="0">
                <a:solidFill>
                  <a:schemeClr val="bg1"/>
                </a:solidFill>
                <a:latin typeface="Tw Cen MT" panose="020B0602020104020603" pitchFamily="34" charset="0"/>
                <a:cs typeface="Aharoni" panose="02010803020104030203" pitchFamily="2" charset="-79"/>
              </a:rPr>
              <a:t> It is the method of promoting</a:t>
            </a:r>
          </a:p>
          <a:p>
            <a:pPr algn="ctr"/>
            <a:r>
              <a:rPr lang="en-US" sz="1800" dirty="0">
                <a:solidFill>
                  <a:schemeClr val="bg1"/>
                </a:solidFill>
                <a:latin typeface="Tw Cen MT" panose="020B0602020104020603" pitchFamily="34" charset="0"/>
                <a:cs typeface="Aharoni" panose="02010803020104030203" pitchFamily="2" charset="-79"/>
              </a:rPr>
              <a:t>products or services to new customers through referrals, usually word of mouth. Such referrals often happen spontaneously but businesses can influence this through appropriate strategies. This kind of strategy is well known in this kind of business because it can quickly encourage people to purchase the service in exchange of something like discount on their end or other rewards from the company. It can be done online or through word-of-mouth, referral marketing can potentially</a:t>
            </a:r>
          </a:p>
          <a:p>
            <a:pPr algn="ctr"/>
            <a:r>
              <a:rPr lang="en-US" sz="1800" dirty="0">
                <a:solidFill>
                  <a:schemeClr val="bg1"/>
                </a:solidFill>
                <a:latin typeface="Tw Cen MT" panose="020B0602020104020603" pitchFamily="34" charset="0"/>
                <a:cs typeface="Aharoni" panose="02010803020104030203" pitchFamily="2" charset="-79"/>
              </a:rPr>
              <a:t>increase brand awareness, referrals and, ultimately, revenue.</a:t>
            </a:r>
          </a:p>
        </p:txBody>
      </p:sp>
      <p:sp>
        <p:nvSpPr>
          <p:cNvPr id="4" name="Title 1">
            <a:extLst>
              <a:ext uri="{FF2B5EF4-FFF2-40B4-BE49-F238E27FC236}">
                <a16:creationId xmlns:a16="http://schemas.microsoft.com/office/drawing/2014/main" id="{4DC91352-1D5B-49C5-8229-53C846C2745D}"/>
              </a:ext>
            </a:extLst>
          </p:cNvPr>
          <p:cNvSpPr txBox="1">
            <a:spLocks/>
          </p:cNvSpPr>
          <p:nvPr/>
        </p:nvSpPr>
        <p:spPr>
          <a:xfrm>
            <a:off x="5555200" y="2161362"/>
            <a:ext cx="5682819" cy="69968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1" dirty="0">
                <a:solidFill>
                  <a:srgbClr val="FFC000"/>
                </a:solidFill>
                <a:latin typeface="Tw Cen MT" panose="020B0602020104020603" pitchFamily="34" charset="0"/>
                <a:cs typeface="Aharoni" panose="02010803020104030203" pitchFamily="2" charset="-79"/>
              </a:rPr>
              <a:t>REFERRAL PROGRAMS</a:t>
            </a:r>
          </a:p>
        </p:txBody>
      </p:sp>
      <p:sp>
        <p:nvSpPr>
          <p:cNvPr id="3" name="Title 1">
            <a:extLst>
              <a:ext uri="{FF2B5EF4-FFF2-40B4-BE49-F238E27FC236}">
                <a16:creationId xmlns:a16="http://schemas.microsoft.com/office/drawing/2014/main" id="{0D7457E5-BF48-4BA3-97E1-2CC418646B5A}"/>
              </a:ext>
            </a:extLst>
          </p:cNvPr>
          <p:cNvSpPr txBox="1">
            <a:spLocks/>
          </p:cNvSpPr>
          <p:nvPr/>
        </p:nvSpPr>
        <p:spPr>
          <a:xfrm>
            <a:off x="5668761" y="1650168"/>
            <a:ext cx="5571478" cy="61674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dirty="0">
                <a:solidFill>
                  <a:schemeClr val="bg1"/>
                </a:solidFill>
                <a:latin typeface="Tw Cen MT" panose="020B0602020104020603" pitchFamily="34" charset="0"/>
                <a:cs typeface="Aharoni" panose="02010803020104030203" pitchFamily="2" charset="-79"/>
              </a:rPr>
              <a:t>What should be implemented:</a:t>
            </a:r>
          </a:p>
        </p:txBody>
      </p:sp>
      <p:pic>
        <p:nvPicPr>
          <p:cNvPr id="2050" name="Picture 2" descr="Photo Of Women Having Conversation">
            <a:extLst>
              <a:ext uri="{FF2B5EF4-FFF2-40B4-BE49-F238E27FC236}">
                <a16:creationId xmlns:a16="http://schemas.microsoft.com/office/drawing/2014/main" id="{D01C512C-90E3-46DD-9885-2BDDEB0995D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1712" b="14275"/>
          <a:stretch/>
        </p:blipFill>
        <p:spPr bwMode="auto">
          <a:xfrm>
            <a:off x="838200" y="1854807"/>
            <a:ext cx="4128858" cy="3964505"/>
          </a:xfrm>
          <a:prstGeom prst="ellipse">
            <a:avLst/>
          </a:prstGeom>
          <a:noFill/>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761996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icture containing graphical user interface&#10;&#10;Description automatically generated">
            <a:extLst>
              <a:ext uri="{FF2B5EF4-FFF2-40B4-BE49-F238E27FC236}">
                <a16:creationId xmlns:a16="http://schemas.microsoft.com/office/drawing/2014/main" id="{45FB44E3-6CD4-48D8-8E28-F2CDA17A23A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58000"/>
          </a:xfrm>
        </p:spPr>
      </p:pic>
      <p:sp>
        <p:nvSpPr>
          <p:cNvPr id="2" name="Title 1">
            <a:extLst>
              <a:ext uri="{FF2B5EF4-FFF2-40B4-BE49-F238E27FC236}">
                <a16:creationId xmlns:a16="http://schemas.microsoft.com/office/drawing/2014/main" id="{0DDDFD58-2B4F-4782-A197-250A214F0DC3}"/>
              </a:ext>
            </a:extLst>
          </p:cNvPr>
          <p:cNvSpPr>
            <a:spLocks noGrp="1"/>
          </p:cNvSpPr>
          <p:nvPr>
            <p:ph type="title"/>
          </p:nvPr>
        </p:nvSpPr>
        <p:spPr>
          <a:xfrm>
            <a:off x="1284249" y="1582839"/>
            <a:ext cx="10515600" cy="1325563"/>
          </a:xfrm>
        </p:spPr>
        <p:txBody>
          <a:bodyPr>
            <a:normAutofit/>
          </a:bodyPr>
          <a:lstStyle/>
          <a:p>
            <a:pPr algn="r"/>
            <a:r>
              <a:rPr lang="en-US" sz="7200" dirty="0">
                <a:solidFill>
                  <a:schemeClr val="bg1"/>
                </a:solidFill>
                <a:latin typeface="Aharoni" panose="02010803020104030203" pitchFamily="2" charset="-79"/>
                <a:cs typeface="Aharoni" panose="02010803020104030203" pitchFamily="2" charset="-79"/>
              </a:rPr>
              <a:t>E-LEARNING</a:t>
            </a:r>
            <a:endParaRPr lang="en-PH" sz="7200" dirty="0">
              <a:solidFill>
                <a:schemeClr val="bg1"/>
              </a:solidFill>
              <a:latin typeface="Aharoni" panose="02010803020104030203" pitchFamily="2" charset="-79"/>
              <a:cs typeface="Aharoni" panose="02010803020104030203" pitchFamily="2" charset="-79"/>
            </a:endParaRPr>
          </a:p>
        </p:txBody>
      </p:sp>
      <p:sp>
        <p:nvSpPr>
          <p:cNvPr id="6" name="Title 1">
            <a:extLst>
              <a:ext uri="{FF2B5EF4-FFF2-40B4-BE49-F238E27FC236}">
                <a16:creationId xmlns:a16="http://schemas.microsoft.com/office/drawing/2014/main" id="{C2177B32-201E-4E97-8F64-B98E0C8B6675}"/>
              </a:ext>
            </a:extLst>
          </p:cNvPr>
          <p:cNvSpPr txBox="1">
            <a:spLocks/>
          </p:cNvSpPr>
          <p:nvPr/>
        </p:nvSpPr>
        <p:spPr>
          <a:xfrm>
            <a:off x="1237364" y="1537729"/>
            <a:ext cx="10515600" cy="1325563"/>
          </a:xfrm>
          <a:prstGeom prst="rect">
            <a:avLst/>
          </a:prstGeom>
          <a:no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7200" dirty="0">
                <a:ln>
                  <a:solidFill>
                    <a:schemeClr val="accent2">
                      <a:lumMod val="40000"/>
                      <a:lumOff val="60000"/>
                    </a:schemeClr>
                  </a:solidFill>
                </a:ln>
                <a:noFill/>
                <a:latin typeface="Aharoni" panose="02010803020104030203" pitchFamily="2" charset="-79"/>
                <a:cs typeface="Aharoni" panose="02010803020104030203" pitchFamily="2" charset="-79"/>
              </a:rPr>
              <a:t>E-LEARNING</a:t>
            </a:r>
            <a:endParaRPr lang="en-PH" sz="7200" dirty="0">
              <a:ln>
                <a:solidFill>
                  <a:schemeClr val="accent2">
                    <a:lumMod val="40000"/>
                    <a:lumOff val="60000"/>
                  </a:schemeClr>
                </a:solidFill>
              </a:ln>
              <a:noFill/>
              <a:latin typeface="Aharoni" panose="02010803020104030203" pitchFamily="2" charset="-79"/>
              <a:cs typeface="Aharoni" panose="02010803020104030203" pitchFamily="2" charset="-79"/>
            </a:endParaRPr>
          </a:p>
        </p:txBody>
      </p:sp>
      <p:sp>
        <p:nvSpPr>
          <p:cNvPr id="8" name="Title 1">
            <a:extLst>
              <a:ext uri="{FF2B5EF4-FFF2-40B4-BE49-F238E27FC236}">
                <a16:creationId xmlns:a16="http://schemas.microsoft.com/office/drawing/2014/main" id="{F1433C6B-3871-4638-B77B-F7D379A5ED06}"/>
              </a:ext>
            </a:extLst>
          </p:cNvPr>
          <p:cNvSpPr txBox="1">
            <a:spLocks/>
          </p:cNvSpPr>
          <p:nvPr/>
        </p:nvSpPr>
        <p:spPr>
          <a:xfrm>
            <a:off x="5333677" y="2744420"/>
            <a:ext cx="6466172" cy="2047726"/>
          </a:xfrm>
          <a:prstGeom prst="rect">
            <a:avLst/>
          </a:prstGeom>
          <a:noFill/>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2000" dirty="0">
                <a:solidFill>
                  <a:schemeClr val="bg1"/>
                </a:solidFill>
                <a:latin typeface="Tw Cen MT" panose="020B0602020104020603" pitchFamily="34" charset="0"/>
                <a:cs typeface="Aharoni" panose="02010803020104030203" pitchFamily="2" charset="-79"/>
              </a:rPr>
              <a:t> is one of the fastest growing industry in the world. Many companies and institutions have seen the advantage of learning online, from there we have seen the rise of ESL Companies and demand for ESL Teachers. Due to the unfortunate event that happened this year, the outbreak of the virus to many countries resulted in global lockdown of education institutions. This interrupted the learning and education of students worldwide however these paved opportunities for the growth of Online Schools. </a:t>
            </a:r>
            <a:endParaRPr lang="en-PH" sz="2000" dirty="0">
              <a:solidFill>
                <a:schemeClr val="bg1"/>
              </a:solidFill>
              <a:latin typeface="Tw Cen MT" panose="020B0602020104020603" pitchFamily="34" charset="0"/>
              <a:cs typeface="Aharoni" panose="02010803020104030203" pitchFamily="2" charset="-79"/>
            </a:endParaRPr>
          </a:p>
        </p:txBody>
      </p:sp>
    </p:spTree>
    <p:extLst>
      <p:ext uri="{BB962C8B-B14F-4D97-AF65-F5344CB8AC3E}">
        <p14:creationId xmlns:p14="http://schemas.microsoft.com/office/powerpoint/2010/main" val="1479892619"/>
      </p:ext>
    </p:extLst>
  </p:cSld>
  <p:clrMapOvr>
    <a:masterClrMapping/>
  </p:clrMapOvr>
  <p:transition spd="slow">
    <p:wipe dir="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Graphical user interface&#10;&#10;Description automatically generated">
            <a:extLst>
              <a:ext uri="{FF2B5EF4-FFF2-40B4-BE49-F238E27FC236}">
                <a16:creationId xmlns:a16="http://schemas.microsoft.com/office/drawing/2014/main" id="{9F7481B7-9849-4E9C-9A62-0D061F90FD4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58000"/>
          </a:xfrm>
        </p:spPr>
      </p:pic>
      <p:sp>
        <p:nvSpPr>
          <p:cNvPr id="2" name="Title 1">
            <a:extLst>
              <a:ext uri="{FF2B5EF4-FFF2-40B4-BE49-F238E27FC236}">
                <a16:creationId xmlns:a16="http://schemas.microsoft.com/office/drawing/2014/main" id="{DFC96643-908B-4FB4-A2FA-ECF5EE95FD83}"/>
              </a:ext>
            </a:extLst>
          </p:cNvPr>
          <p:cNvSpPr>
            <a:spLocks noGrp="1"/>
          </p:cNvSpPr>
          <p:nvPr>
            <p:ph type="title"/>
          </p:nvPr>
        </p:nvSpPr>
        <p:spPr>
          <a:xfrm>
            <a:off x="454152" y="3429000"/>
            <a:ext cx="6019800" cy="1325563"/>
          </a:xfrm>
        </p:spPr>
        <p:txBody>
          <a:bodyPr>
            <a:noAutofit/>
          </a:bodyPr>
          <a:lstStyle/>
          <a:p>
            <a:r>
              <a:rPr lang="en-US" sz="1800" dirty="0">
                <a:solidFill>
                  <a:schemeClr val="bg1"/>
                </a:solidFill>
                <a:effectLst/>
                <a:latin typeface="Tw Cen MT" panose="020B0602020104020603" pitchFamily="34" charset="0"/>
                <a:ea typeface="Calibri" panose="020F0502020204030204" pitchFamily="34" charset="0"/>
                <a:cs typeface="Times New Roman" panose="02020603050405020304" pitchFamily="18" charset="0"/>
              </a:rPr>
              <a:t>is a Filipino-based online English company that offers wide range of topics that corresponds to a student’s interest, strengths, needs and struggles in learning English as their second language mainly for Korean students. The company aims to help in breaking the language barriers for other nationalities so that they can be able to express themselves in English fluently and confidently. The company also open opportunities for Filipino teachers who are fluent and skilled to have a job or part-time job during the pandemic. Teachers of Zion English are profession ESL teachers and they have been in the industry for years. This guarantees the students that the company serves high-quality teaching. The company also offers flexible school hours that is customized according to the availability of the students and flexible working hours for teachers by working only in the comfort of their homes. Not only the company aims to teach Korean students, but it also plans to expand its platform to other countries like Japan and China. </a:t>
            </a:r>
            <a:br>
              <a:rPr lang="en-PH" sz="1800" dirty="0">
                <a:solidFill>
                  <a:schemeClr val="bg1"/>
                </a:solidFill>
                <a:effectLst/>
                <a:latin typeface="Tw Cen MT" panose="020B0602020104020603" pitchFamily="34" charset="0"/>
                <a:ea typeface="Calibri" panose="020F0502020204030204" pitchFamily="34" charset="0"/>
                <a:cs typeface="Times New Roman" panose="02020603050405020304" pitchFamily="18" charset="0"/>
              </a:rPr>
            </a:br>
            <a:endParaRPr lang="en-PH" sz="1800" dirty="0">
              <a:solidFill>
                <a:schemeClr val="bg1"/>
              </a:solidFill>
              <a:latin typeface="Tw Cen MT" panose="020B0602020104020603" pitchFamily="34" charset="0"/>
            </a:endParaRPr>
          </a:p>
        </p:txBody>
      </p:sp>
      <p:sp>
        <p:nvSpPr>
          <p:cNvPr id="9" name="Title 1">
            <a:extLst>
              <a:ext uri="{FF2B5EF4-FFF2-40B4-BE49-F238E27FC236}">
                <a16:creationId xmlns:a16="http://schemas.microsoft.com/office/drawing/2014/main" id="{F7804756-3300-4474-9878-F0C87B6DE13A}"/>
              </a:ext>
            </a:extLst>
          </p:cNvPr>
          <p:cNvSpPr txBox="1">
            <a:spLocks/>
          </p:cNvSpPr>
          <p:nvPr/>
        </p:nvSpPr>
        <p:spPr>
          <a:xfrm>
            <a:off x="454152" y="662781"/>
            <a:ext cx="10515600" cy="1325563"/>
          </a:xfrm>
          <a:prstGeom prst="rect">
            <a:avLst/>
          </a:prstGeom>
          <a:no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7200" dirty="0">
                <a:solidFill>
                  <a:schemeClr val="bg1"/>
                </a:solidFill>
                <a:latin typeface="Aharoni" panose="02010803020104030203" pitchFamily="2" charset="-79"/>
                <a:cs typeface="Aharoni" panose="02010803020104030203" pitchFamily="2" charset="-79"/>
              </a:rPr>
              <a:t>ZION ENGLISH</a:t>
            </a:r>
            <a:endParaRPr lang="en-PH" sz="7200" dirty="0">
              <a:solidFill>
                <a:schemeClr val="bg1"/>
              </a:solidFill>
              <a:latin typeface="Aharoni" panose="02010803020104030203" pitchFamily="2" charset="-79"/>
              <a:cs typeface="Aharoni" panose="02010803020104030203" pitchFamily="2" charset="-79"/>
            </a:endParaRPr>
          </a:p>
        </p:txBody>
      </p:sp>
      <p:sp>
        <p:nvSpPr>
          <p:cNvPr id="7" name="Title 1">
            <a:extLst>
              <a:ext uri="{FF2B5EF4-FFF2-40B4-BE49-F238E27FC236}">
                <a16:creationId xmlns:a16="http://schemas.microsoft.com/office/drawing/2014/main" id="{B75A2AAA-C045-499B-9370-5816492BC43F}"/>
              </a:ext>
            </a:extLst>
          </p:cNvPr>
          <p:cNvSpPr txBox="1">
            <a:spLocks/>
          </p:cNvSpPr>
          <p:nvPr/>
        </p:nvSpPr>
        <p:spPr>
          <a:xfrm>
            <a:off x="426720" y="626204"/>
            <a:ext cx="10515600" cy="1325563"/>
          </a:xfrm>
          <a:prstGeom prst="rect">
            <a:avLst/>
          </a:prstGeom>
          <a:no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7200" dirty="0">
                <a:ln>
                  <a:solidFill>
                    <a:schemeClr val="accent2">
                      <a:lumMod val="40000"/>
                      <a:lumOff val="60000"/>
                    </a:schemeClr>
                  </a:solidFill>
                </a:ln>
                <a:noFill/>
                <a:latin typeface="Aharoni" panose="02010803020104030203" pitchFamily="2" charset="-79"/>
                <a:cs typeface="Aharoni" panose="02010803020104030203" pitchFamily="2" charset="-79"/>
              </a:rPr>
              <a:t>ZION ENGLISH</a:t>
            </a:r>
            <a:endParaRPr lang="en-PH" sz="7200" dirty="0">
              <a:ln>
                <a:solidFill>
                  <a:schemeClr val="accent2">
                    <a:lumMod val="40000"/>
                    <a:lumOff val="60000"/>
                  </a:schemeClr>
                </a:solidFill>
              </a:ln>
              <a:noFill/>
              <a:latin typeface="Aharoni" panose="02010803020104030203" pitchFamily="2" charset="-79"/>
              <a:cs typeface="Aharoni" panose="02010803020104030203" pitchFamily="2" charset="-79"/>
            </a:endParaRPr>
          </a:p>
        </p:txBody>
      </p:sp>
    </p:spTree>
    <p:extLst>
      <p:ext uri="{BB962C8B-B14F-4D97-AF65-F5344CB8AC3E}">
        <p14:creationId xmlns:p14="http://schemas.microsoft.com/office/powerpoint/2010/main" val="285027277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p:bldP spid="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238939-A66E-42D6-B88C-B20B114E4B6E}"/>
              </a:ext>
            </a:extLst>
          </p:cNvPr>
          <p:cNvSpPr>
            <a:spLocks noGrp="1"/>
          </p:cNvSpPr>
          <p:nvPr>
            <p:ph type="title"/>
          </p:nvPr>
        </p:nvSpPr>
        <p:spPr/>
        <p:txBody>
          <a:bodyPr/>
          <a:lstStyle/>
          <a:p>
            <a:endParaRPr lang="en-PH"/>
          </a:p>
        </p:txBody>
      </p:sp>
      <p:pic>
        <p:nvPicPr>
          <p:cNvPr id="5" name="Content Placeholder 4" descr="Graphical user interface, text&#10;&#10;Description automatically generated">
            <a:extLst>
              <a:ext uri="{FF2B5EF4-FFF2-40B4-BE49-F238E27FC236}">
                <a16:creationId xmlns:a16="http://schemas.microsoft.com/office/drawing/2014/main" id="{CDE8E1CE-1674-401D-B3C0-2232F106DC2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58000"/>
          </a:xfrm>
        </p:spPr>
      </p:pic>
    </p:spTree>
    <p:extLst>
      <p:ext uri="{BB962C8B-B14F-4D97-AF65-F5344CB8AC3E}">
        <p14:creationId xmlns:p14="http://schemas.microsoft.com/office/powerpoint/2010/main" val="39557479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Text&#10;&#10;Description automatically generated">
            <a:extLst>
              <a:ext uri="{FF2B5EF4-FFF2-40B4-BE49-F238E27FC236}">
                <a16:creationId xmlns:a16="http://schemas.microsoft.com/office/drawing/2014/main" id="{8072BCD9-0C7E-4072-AAF9-DDCA4418780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58000"/>
          </a:xfrm>
        </p:spPr>
      </p:pic>
      <p:sp>
        <p:nvSpPr>
          <p:cNvPr id="2" name="Title 1">
            <a:extLst>
              <a:ext uri="{FF2B5EF4-FFF2-40B4-BE49-F238E27FC236}">
                <a16:creationId xmlns:a16="http://schemas.microsoft.com/office/drawing/2014/main" id="{19A4C53B-851D-45CA-9E95-ED5864D067C4}"/>
              </a:ext>
            </a:extLst>
          </p:cNvPr>
          <p:cNvSpPr>
            <a:spLocks noGrp="1"/>
          </p:cNvSpPr>
          <p:nvPr>
            <p:ph type="title"/>
          </p:nvPr>
        </p:nvSpPr>
        <p:spPr>
          <a:xfrm>
            <a:off x="481584" y="2766218"/>
            <a:ext cx="4264152" cy="1325563"/>
          </a:xfrm>
        </p:spPr>
        <p:txBody>
          <a:bodyPr>
            <a:noAutofit/>
          </a:bodyPr>
          <a:lstStyle/>
          <a:p>
            <a:r>
              <a:rPr lang="en-US" sz="5400" dirty="0">
                <a:solidFill>
                  <a:srgbClr val="B57964"/>
                </a:solidFill>
                <a:latin typeface="Aharoni" panose="02010803020104030203" pitchFamily="2" charset="-79"/>
                <a:cs typeface="Aharoni" panose="02010803020104030203" pitchFamily="2" charset="-79"/>
              </a:rPr>
              <a:t>OVERVIEW</a:t>
            </a:r>
            <a:br>
              <a:rPr lang="en-US" sz="5400" dirty="0">
                <a:solidFill>
                  <a:srgbClr val="B57964"/>
                </a:solidFill>
                <a:latin typeface="Aharoni" panose="02010803020104030203" pitchFamily="2" charset="-79"/>
                <a:cs typeface="Aharoni" panose="02010803020104030203" pitchFamily="2" charset="-79"/>
              </a:rPr>
            </a:br>
            <a:r>
              <a:rPr lang="en-US" sz="4800" dirty="0">
                <a:solidFill>
                  <a:srgbClr val="B57964"/>
                </a:solidFill>
                <a:latin typeface="Tw Cen MT" panose="020B0602020104020603" pitchFamily="34" charset="0"/>
                <a:cs typeface="Aharoni" panose="02010803020104030203" pitchFamily="2" charset="-79"/>
              </a:rPr>
              <a:t>OF INDUSTRY</a:t>
            </a:r>
            <a:endParaRPr lang="en-PH" sz="5400" dirty="0">
              <a:solidFill>
                <a:srgbClr val="B57964"/>
              </a:solidFill>
              <a:latin typeface="Tw Cen MT" panose="020B0602020104020603" pitchFamily="34" charset="0"/>
              <a:cs typeface="Aharoni" panose="02010803020104030203" pitchFamily="2" charset="-79"/>
            </a:endParaRPr>
          </a:p>
        </p:txBody>
      </p:sp>
      <p:sp>
        <p:nvSpPr>
          <p:cNvPr id="6" name="Title 1">
            <a:extLst>
              <a:ext uri="{FF2B5EF4-FFF2-40B4-BE49-F238E27FC236}">
                <a16:creationId xmlns:a16="http://schemas.microsoft.com/office/drawing/2014/main" id="{B4C3EDF1-AEFA-409E-8CA7-26B70175EAF4}"/>
              </a:ext>
            </a:extLst>
          </p:cNvPr>
          <p:cNvSpPr txBox="1">
            <a:spLocks/>
          </p:cNvSpPr>
          <p:nvPr/>
        </p:nvSpPr>
        <p:spPr>
          <a:xfrm>
            <a:off x="5227320" y="901524"/>
            <a:ext cx="6260592" cy="50549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solidFill>
                  <a:schemeClr val="bg1"/>
                </a:solidFill>
                <a:latin typeface="Tw Cen MT" panose="020B0602020104020603" pitchFamily="34" charset="0"/>
                <a:cs typeface="Aharoni" panose="02010803020104030203" pitchFamily="2" charset="-79"/>
              </a:rPr>
              <a:t>According to World Economic Forum, the market of E-learning was worth $166.5 billion and has been estimated to grow to $255 billion for the years to come. The cause of its enormous growth in market is because of swelling numbers of students choosing to enroll online and more online teaching schools are offering lessons and courses online. One of the fastest growing online careers is Online English Teaching because of huge demand for ESL and English language learning in Asia, specially in China. According to the consultancy firm </a:t>
            </a:r>
            <a:r>
              <a:rPr lang="en-US" sz="2400" dirty="0" err="1">
                <a:solidFill>
                  <a:schemeClr val="bg1"/>
                </a:solidFill>
                <a:latin typeface="Tw Cen MT" panose="020B0602020104020603" pitchFamily="34" charset="0"/>
                <a:cs typeface="Aharoni" panose="02010803020104030203" pitchFamily="2" charset="-79"/>
              </a:rPr>
              <a:t>iResearch</a:t>
            </a:r>
            <a:r>
              <a:rPr lang="en-US" sz="2400" dirty="0">
                <a:solidFill>
                  <a:schemeClr val="bg1"/>
                </a:solidFill>
                <a:latin typeface="Tw Cen MT" panose="020B0602020104020603" pitchFamily="34" charset="0"/>
                <a:cs typeface="Aharoni" panose="02010803020104030203" pitchFamily="2" charset="-79"/>
              </a:rPr>
              <a:t>, the market for online English lessons for China in 2016 was worth $4.5 billion dollars and that number is only growing. The major players in the industry of Online English Teaching in Asia are 51 Talk, Whales English, </a:t>
            </a:r>
            <a:r>
              <a:rPr lang="en-US" sz="2400" dirty="0" err="1">
                <a:solidFill>
                  <a:schemeClr val="bg1"/>
                </a:solidFill>
                <a:latin typeface="Tw Cen MT" panose="020B0602020104020603" pitchFamily="34" charset="0"/>
                <a:cs typeface="Aharoni" panose="02010803020104030203" pitchFamily="2" charset="-79"/>
              </a:rPr>
              <a:t>PalFish</a:t>
            </a:r>
            <a:r>
              <a:rPr lang="en-US" sz="2400" dirty="0">
                <a:solidFill>
                  <a:schemeClr val="bg1"/>
                </a:solidFill>
                <a:latin typeface="Tw Cen MT" panose="020B0602020104020603" pitchFamily="34" charset="0"/>
                <a:cs typeface="Aharoni" panose="02010803020104030203" pitchFamily="2" charset="-79"/>
              </a:rPr>
              <a:t>, </a:t>
            </a:r>
            <a:r>
              <a:rPr lang="en-US" sz="2400" dirty="0" err="1">
                <a:solidFill>
                  <a:schemeClr val="bg1"/>
                </a:solidFill>
                <a:latin typeface="Tw Cen MT" panose="020B0602020104020603" pitchFamily="34" charset="0"/>
                <a:cs typeface="Aharoni" panose="02010803020104030203" pitchFamily="2" charset="-79"/>
              </a:rPr>
              <a:t>iTutorGroup</a:t>
            </a:r>
            <a:r>
              <a:rPr lang="en-US" sz="2400" dirty="0">
                <a:solidFill>
                  <a:schemeClr val="bg1"/>
                </a:solidFill>
                <a:latin typeface="Tw Cen MT" panose="020B0602020104020603" pitchFamily="34" charset="0"/>
                <a:cs typeface="Aharoni" panose="02010803020104030203" pitchFamily="2" charset="-79"/>
              </a:rPr>
              <a:t>, </a:t>
            </a:r>
            <a:r>
              <a:rPr lang="en-US" sz="2400" dirty="0" err="1">
                <a:solidFill>
                  <a:schemeClr val="bg1"/>
                </a:solidFill>
                <a:latin typeface="Tw Cen MT" panose="020B0602020104020603" pitchFamily="34" charset="0"/>
                <a:cs typeface="Aharoni" panose="02010803020104030203" pitchFamily="2" charset="-79"/>
              </a:rPr>
              <a:t>Preply</a:t>
            </a:r>
            <a:r>
              <a:rPr lang="en-US" sz="2400" dirty="0">
                <a:solidFill>
                  <a:schemeClr val="bg1"/>
                </a:solidFill>
                <a:latin typeface="Tw Cen MT" panose="020B0602020104020603" pitchFamily="34" charset="0"/>
                <a:cs typeface="Aharoni" panose="02010803020104030203" pitchFamily="2" charset="-79"/>
              </a:rPr>
              <a:t>, Alo7 and Magic Ears. </a:t>
            </a:r>
            <a:endParaRPr lang="en-PH" sz="2400" dirty="0">
              <a:solidFill>
                <a:schemeClr val="bg1"/>
              </a:solidFill>
              <a:latin typeface="Tw Cen MT" panose="020B0602020104020603" pitchFamily="34" charset="0"/>
              <a:cs typeface="Aharoni" panose="02010803020104030203" pitchFamily="2" charset="-79"/>
            </a:endParaRPr>
          </a:p>
        </p:txBody>
      </p:sp>
    </p:spTree>
    <p:extLst>
      <p:ext uri="{BB962C8B-B14F-4D97-AF65-F5344CB8AC3E}">
        <p14:creationId xmlns:p14="http://schemas.microsoft.com/office/powerpoint/2010/main" val="8540845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Text&#10;&#10;Description automatically generated">
            <a:extLst>
              <a:ext uri="{FF2B5EF4-FFF2-40B4-BE49-F238E27FC236}">
                <a16:creationId xmlns:a16="http://schemas.microsoft.com/office/drawing/2014/main" id="{8072BCD9-0C7E-4072-AAF9-DDCA4418780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58000"/>
          </a:xfrm>
        </p:spPr>
      </p:pic>
      <p:sp>
        <p:nvSpPr>
          <p:cNvPr id="2" name="Title 1">
            <a:extLst>
              <a:ext uri="{FF2B5EF4-FFF2-40B4-BE49-F238E27FC236}">
                <a16:creationId xmlns:a16="http://schemas.microsoft.com/office/drawing/2014/main" id="{19A4C53B-851D-45CA-9E95-ED5864D067C4}"/>
              </a:ext>
            </a:extLst>
          </p:cNvPr>
          <p:cNvSpPr>
            <a:spLocks noGrp="1"/>
          </p:cNvSpPr>
          <p:nvPr>
            <p:ph type="title"/>
          </p:nvPr>
        </p:nvSpPr>
        <p:spPr>
          <a:xfrm>
            <a:off x="143256" y="2766217"/>
            <a:ext cx="4264152" cy="1325563"/>
          </a:xfrm>
        </p:spPr>
        <p:txBody>
          <a:bodyPr>
            <a:noAutofit/>
          </a:bodyPr>
          <a:lstStyle/>
          <a:p>
            <a:pPr algn="ctr"/>
            <a:r>
              <a:rPr lang="en-US" sz="7200" dirty="0">
                <a:solidFill>
                  <a:srgbClr val="B57964"/>
                </a:solidFill>
                <a:latin typeface="Aharoni" panose="02010803020104030203" pitchFamily="2" charset="-79"/>
                <a:cs typeface="Aharoni" panose="02010803020104030203" pitchFamily="2" charset="-79"/>
              </a:rPr>
              <a:t>TARGET</a:t>
            </a:r>
            <a:br>
              <a:rPr lang="en-US" sz="7200" dirty="0">
                <a:solidFill>
                  <a:srgbClr val="B57964"/>
                </a:solidFill>
                <a:latin typeface="Aharoni" panose="02010803020104030203" pitchFamily="2" charset="-79"/>
                <a:cs typeface="Aharoni" panose="02010803020104030203" pitchFamily="2" charset="-79"/>
              </a:rPr>
            </a:br>
            <a:r>
              <a:rPr lang="en-US" sz="6600" dirty="0">
                <a:solidFill>
                  <a:srgbClr val="B57964"/>
                </a:solidFill>
                <a:latin typeface="Tw Cen MT" panose="020B0602020104020603" pitchFamily="34" charset="0"/>
                <a:cs typeface="Aharoni" panose="02010803020104030203" pitchFamily="2" charset="-79"/>
              </a:rPr>
              <a:t>MARKET</a:t>
            </a:r>
            <a:endParaRPr lang="en-PH" sz="7200" dirty="0">
              <a:solidFill>
                <a:srgbClr val="B57964"/>
              </a:solidFill>
              <a:latin typeface="Tw Cen MT" panose="020B0602020104020603" pitchFamily="34" charset="0"/>
              <a:cs typeface="Aharoni" panose="02010803020104030203" pitchFamily="2" charset="-79"/>
            </a:endParaRPr>
          </a:p>
        </p:txBody>
      </p:sp>
      <p:sp>
        <p:nvSpPr>
          <p:cNvPr id="6" name="Title 1">
            <a:extLst>
              <a:ext uri="{FF2B5EF4-FFF2-40B4-BE49-F238E27FC236}">
                <a16:creationId xmlns:a16="http://schemas.microsoft.com/office/drawing/2014/main" id="{B4C3EDF1-AEFA-409E-8CA7-26B70175EAF4}"/>
              </a:ext>
            </a:extLst>
          </p:cNvPr>
          <p:cNvSpPr txBox="1">
            <a:spLocks/>
          </p:cNvSpPr>
          <p:nvPr/>
        </p:nvSpPr>
        <p:spPr>
          <a:xfrm>
            <a:off x="5227320" y="901524"/>
            <a:ext cx="6260592" cy="50549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solidFill>
                  <a:schemeClr val="bg1"/>
                </a:solidFill>
                <a:latin typeface="Tw Cen MT" panose="020B0602020104020603" pitchFamily="34" charset="0"/>
                <a:cs typeface="Aharoni" panose="02010803020104030203" pitchFamily="2" charset="-79"/>
              </a:rPr>
              <a:t>As of today, many of us chose online learning rather than face to face. Learners and home schoolers are exceedingly benefited from this mode of learning. Our target market is focused mainly for people who are willing and wanted to learn English through online school. Our services are offered for all ages from kids up to adults. Our main focus at the moment are students from Korea but we are planning to expand our market in neighboring countries like Japan and China.</a:t>
            </a:r>
            <a:endParaRPr lang="en-PH" sz="2400" dirty="0">
              <a:solidFill>
                <a:schemeClr val="bg1"/>
              </a:solidFill>
              <a:latin typeface="Tw Cen MT" panose="020B0602020104020603" pitchFamily="34" charset="0"/>
              <a:cs typeface="Aharoni" panose="02010803020104030203" pitchFamily="2" charset="-79"/>
            </a:endParaRPr>
          </a:p>
        </p:txBody>
      </p:sp>
    </p:spTree>
    <p:extLst>
      <p:ext uri="{BB962C8B-B14F-4D97-AF65-F5344CB8AC3E}">
        <p14:creationId xmlns:p14="http://schemas.microsoft.com/office/powerpoint/2010/main" val="4237341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Text&#10;&#10;Description automatically generated">
            <a:extLst>
              <a:ext uri="{FF2B5EF4-FFF2-40B4-BE49-F238E27FC236}">
                <a16:creationId xmlns:a16="http://schemas.microsoft.com/office/drawing/2014/main" id="{8072BCD9-0C7E-4072-AAF9-DDCA4418780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64008"/>
            <a:ext cx="12192000" cy="6858000"/>
          </a:xfrm>
        </p:spPr>
      </p:pic>
      <p:sp>
        <p:nvSpPr>
          <p:cNvPr id="2" name="Title 1">
            <a:extLst>
              <a:ext uri="{FF2B5EF4-FFF2-40B4-BE49-F238E27FC236}">
                <a16:creationId xmlns:a16="http://schemas.microsoft.com/office/drawing/2014/main" id="{19A4C53B-851D-45CA-9E95-ED5864D067C4}"/>
              </a:ext>
            </a:extLst>
          </p:cNvPr>
          <p:cNvSpPr>
            <a:spLocks noGrp="1"/>
          </p:cNvSpPr>
          <p:nvPr>
            <p:ph type="title"/>
          </p:nvPr>
        </p:nvSpPr>
        <p:spPr>
          <a:xfrm>
            <a:off x="252984" y="2766217"/>
            <a:ext cx="4264152" cy="1325563"/>
          </a:xfrm>
        </p:spPr>
        <p:txBody>
          <a:bodyPr>
            <a:noAutofit/>
          </a:bodyPr>
          <a:lstStyle/>
          <a:p>
            <a:pPr algn="ctr"/>
            <a:r>
              <a:rPr lang="en-US" sz="5400" dirty="0">
                <a:solidFill>
                  <a:srgbClr val="B57964"/>
                </a:solidFill>
                <a:latin typeface="Aharoni" panose="02010803020104030203" pitchFamily="2" charset="-79"/>
                <a:cs typeface="Aharoni" panose="02010803020104030203" pitchFamily="2" charset="-79"/>
              </a:rPr>
              <a:t>Competition</a:t>
            </a:r>
            <a:endParaRPr lang="en-PH" sz="5400" dirty="0">
              <a:solidFill>
                <a:srgbClr val="B57964"/>
              </a:solidFill>
              <a:latin typeface="Tw Cen MT" panose="020B0602020104020603" pitchFamily="34" charset="0"/>
              <a:cs typeface="Aharoni" panose="02010803020104030203" pitchFamily="2" charset="-79"/>
            </a:endParaRPr>
          </a:p>
        </p:txBody>
      </p:sp>
      <p:sp>
        <p:nvSpPr>
          <p:cNvPr id="6" name="Title 1">
            <a:extLst>
              <a:ext uri="{FF2B5EF4-FFF2-40B4-BE49-F238E27FC236}">
                <a16:creationId xmlns:a16="http://schemas.microsoft.com/office/drawing/2014/main" id="{B4C3EDF1-AEFA-409E-8CA7-26B70175EAF4}"/>
              </a:ext>
            </a:extLst>
          </p:cNvPr>
          <p:cNvSpPr txBox="1">
            <a:spLocks/>
          </p:cNvSpPr>
          <p:nvPr/>
        </p:nvSpPr>
        <p:spPr>
          <a:xfrm>
            <a:off x="5227320" y="901524"/>
            <a:ext cx="6260592" cy="50549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solidFill>
                  <a:schemeClr val="bg1"/>
                </a:solidFill>
                <a:latin typeface="Tw Cen MT" panose="020B0602020104020603" pitchFamily="34" charset="0"/>
                <a:cs typeface="Aharoni" panose="02010803020104030203" pitchFamily="2" charset="-79"/>
              </a:rPr>
              <a:t>There is a lot of online </a:t>
            </a:r>
            <a:r>
              <a:rPr lang="en-US" sz="2400" dirty="0" err="1">
                <a:solidFill>
                  <a:schemeClr val="bg1"/>
                </a:solidFill>
                <a:latin typeface="Tw Cen MT" panose="020B0602020104020603" pitchFamily="34" charset="0"/>
                <a:cs typeface="Aharoni" panose="02010803020104030203" pitchFamily="2" charset="-79"/>
              </a:rPr>
              <a:t>english</a:t>
            </a:r>
            <a:r>
              <a:rPr lang="en-US" sz="2400" dirty="0">
                <a:solidFill>
                  <a:schemeClr val="bg1"/>
                </a:solidFill>
                <a:latin typeface="Tw Cen MT" panose="020B0602020104020603" pitchFamily="34" charset="0"/>
                <a:cs typeface="Aharoni" panose="02010803020104030203" pitchFamily="2" charset="-79"/>
              </a:rPr>
              <a:t> companies that are teaching primarily for Korean students, since Zion English is focusing as if today on Korean students, one of their competitors are Nil English and </a:t>
            </a:r>
            <a:r>
              <a:rPr lang="en-US" sz="2400" dirty="0" err="1">
                <a:solidFill>
                  <a:schemeClr val="bg1"/>
                </a:solidFill>
                <a:latin typeface="Tw Cen MT" panose="020B0602020104020603" pitchFamily="34" charset="0"/>
                <a:cs typeface="Aharoni" panose="02010803020104030203" pitchFamily="2" charset="-79"/>
              </a:rPr>
              <a:t>Ziktalk</a:t>
            </a:r>
            <a:r>
              <a:rPr lang="en-US" sz="2400" dirty="0">
                <a:solidFill>
                  <a:schemeClr val="bg1"/>
                </a:solidFill>
                <a:latin typeface="Tw Cen MT" panose="020B0602020104020603" pitchFamily="34" charset="0"/>
                <a:cs typeface="Aharoni" panose="02010803020104030203" pitchFamily="2" charset="-79"/>
              </a:rPr>
              <a:t>. </a:t>
            </a:r>
            <a:endParaRPr lang="en-PH" sz="2400" dirty="0">
              <a:solidFill>
                <a:schemeClr val="bg1"/>
              </a:solidFill>
              <a:latin typeface="Tw Cen MT" panose="020B0602020104020603" pitchFamily="34" charset="0"/>
              <a:cs typeface="Aharoni" panose="02010803020104030203" pitchFamily="2" charset="-79"/>
            </a:endParaRPr>
          </a:p>
        </p:txBody>
      </p:sp>
    </p:spTree>
    <p:extLst>
      <p:ext uri="{BB962C8B-B14F-4D97-AF65-F5344CB8AC3E}">
        <p14:creationId xmlns:p14="http://schemas.microsoft.com/office/powerpoint/2010/main" val="2281030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Text&#10;&#10;Description automatically generated">
            <a:extLst>
              <a:ext uri="{FF2B5EF4-FFF2-40B4-BE49-F238E27FC236}">
                <a16:creationId xmlns:a16="http://schemas.microsoft.com/office/drawing/2014/main" id="{8072BCD9-0C7E-4072-AAF9-DDCA4418780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19A4C53B-851D-45CA-9E95-ED5864D067C4}"/>
              </a:ext>
            </a:extLst>
          </p:cNvPr>
          <p:cNvSpPr>
            <a:spLocks noGrp="1"/>
          </p:cNvSpPr>
          <p:nvPr>
            <p:ph type="title"/>
          </p:nvPr>
        </p:nvSpPr>
        <p:spPr>
          <a:xfrm>
            <a:off x="259080" y="331864"/>
            <a:ext cx="4264152" cy="584216"/>
          </a:xfrm>
        </p:spPr>
        <p:txBody>
          <a:bodyPr>
            <a:noAutofit/>
          </a:bodyPr>
          <a:lstStyle/>
          <a:p>
            <a:pPr algn="ctr"/>
            <a:r>
              <a:rPr lang="en-US" sz="3200" dirty="0">
                <a:solidFill>
                  <a:srgbClr val="B57964"/>
                </a:solidFill>
                <a:latin typeface="Tw Cen MT" panose="020B0602020104020603" pitchFamily="34" charset="0"/>
                <a:cs typeface="Aharoni" panose="02010803020104030203" pitchFamily="2" charset="-79"/>
              </a:rPr>
              <a:t>C O M P E T I T O R S</a:t>
            </a:r>
            <a:endParaRPr lang="en-PH" sz="3200" dirty="0">
              <a:solidFill>
                <a:srgbClr val="B57964"/>
              </a:solidFill>
              <a:latin typeface="Tw Cen MT" panose="020B0602020104020603" pitchFamily="34" charset="0"/>
              <a:cs typeface="Aharoni" panose="02010803020104030203" pitchFamily="2" charset="-79"/>
            </a:endParaRPr>
          </a:p>
        </p:txBody>
      </p:sp>
      <p:sp>
        <p:nvSpPr>
          <p:cNvPr id="6" name="Title 1">
            <a:extLst>
              <a:ext uri="{FF2B5EF4-FFF2-40B4-BE49-F238E27FC236}">
                <a16:creationId xmlns:a16="http://schemas.microsoft.com/office/drawing/2014/main" id="{B4C3EDF1-AEFA-409E-8CA7-26B70175EAF4}"/>
              </a:ext>
            </a:extLst>
          </p:cNvPr>
          <p:cNvSpPr txBox="1">
            <a:spLocks/>
          </p:cNvSpPr>
          <p:nvPr/>
        </p:nvSpPr>
        <p:spPr>
          <a:xfrm>
            <a:off x="4956048" y="1282840"/>
            <a:ext cx="6867144" cy="50549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solidFill>
                  <a:schemeClr val="bg1"/>
                </a:solidFill>
                <a:latin typeface="Tw Cen MT" panose="020B0602020104020603" pitchFamily="34" charset="0"/>
                <a:cs typeface="Aharoni" panose="02010803020104030203" pitchFamily="2" charset="-79"/>
              </a:rPr>
              <a:t>is a newer online ESL company.  Their company hires those with a North American accent and asks teachers commit to at least 10 hours/week. They also cater students from elementary, high school students up to adult. Nil English have their own website where you can see the services they offer as well as their rules and regulations of their school. Included in their website are their curriculum, enrollment application, payment system, tuition fee and application for teachers. They offer free trial for students who are interested in studying with them and they also offers discount and coupons for students who are referred by students who are already enrolled to them. Even though Nil English is new to the industry, they have their own mobile app on App store and Google Store. Parents and students can also reach them not only on their website but also on Instagram, Blog, </a:t>
            </a:r>
            <a:r>
              <a:rPr lang="en-US" sz="2000" dirty="0" err="1">
                <a:solidFill>
                  <a:schemeClr val="bg1"/>
                </a:solidFill>
                <a:latin typeface="Tw Cen MT" panose="020B0602020104020603" pitchFamily="34" charset="0"/>
                <a:cs typeface="Aharoni" panose="02010803020104030203" pitchFamily="2" charset="-79"/>
              </a:rPr>
              <a:t>Kakaotalk</a:t>
            </a:r>
            <a:r>
              <a:rPr lang="en-US" sz="2000" dirty="0">
                <a:solidFill>
                  <a:schemeClr val="bg1"/>
                </a:solidFill>
                <a:latin typeface="Tw Cen MT" panose="020B0602020104020603" pitchFamily="34" charset="0"/>
                <a:cs typeface="Aharoni" panose="02010803020104030203" pitchFamily="2" charset="-79"/>
              </a:rPr>
              <a:t>, Facebook and </a:t>
            </a:r>
            <a:r>
              <a:rPr lang="en-US" sz="2000" dirty="0" err="1">
                <a:solidFill>
                  <a:schemeClr val="bg1"/>
                </a:solidFill>
                <a:latin typeface="Tw Cen MT" panose="020B0602020104020603" pitchFamily="34" charset="0"/>
                <a:cs typeface="Aharoni" panose="02010803020104030203" pitchFamily="2" charset="-79"/>
              </a:rPr>
              <a:t>Youtube</a:t>
            </a:r>
            <a:r>
              <a:rPr lang="en-US" sz="2000" dirty="0">
                <a:solidFill>
                  <a:schemeClr val="bg1"/>
                </a:solidFill>
                <a:latin typeface="Tw Cen MT" panose="020B0602020104020603" pitchFamily="34" charset="0"/>
                <a:cs typeface="Aharoni" panose="02010803020104030203" pitchFamily="2" charset="-79"/>
              </a:rPr>
              <a:t>. </a:t>
            </a:r>
            <a:endParaRPr lang="en-PH" sz="2000" dirty="0">
              <a:solidFill>
                <a:schemeClr val="bg1"/>
              </a:solidFill>
              <a:latin typeface="Tw Cen MT" panose="020B0602020104020603" pitchFamily="34" charset="0"/>
              <a:cs typeface="Aharoni" panose="02010803020104030203" pitchFamily="2" charset="-79"/>
            </a:endParaRPr>
          </a:p>
        </p:txBody>
      </p:sp>
      <p:sp>
        <p:nvSpPr>
          <p:cNvPr id="7" name="Title 1">
            <a:extLst>
              <a:ext uri="{FF2B5EF4-FFF2-40B4-BE49-F238E27FC236}">
                <a16:creationId xmlns:a16="http://schemas.microsoft.com/office/drawing/2014/main" id="{C5FD669A-8B6C-4EBC-9C1E-1238FF2418AF}"/>
              </a:ext>
            </a:extLst>
          </p:cNvPr>
          <p:cNvSpPr txBox="1">
            <a:spLocks/>
          </p:cNvSpPr>
          <p:nvPr/>
        </p:nvSpPr>
        <p:spPr>
          <a:xfrm>
            <a:off x="6096000" y="826638"/>
            <a:ext cx="4264152" cy="58421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chemeClr val="bg1"/>
                </a:solidFill>
                <a:latin typeface="Aharoni" panose="02010803020104030203" pitchFamily="2" charset="-79"/>
                <a:cs typeface="Aharoni" panose="02010803020104030203" pitchFamily="2" charset="-79"/>
              </a:rPr>
              <a:t>NIL ENGLISH</a:t>
            </a:r>
            <a:endParaRPr lang="en-PH" dirty="0">
              <a:solidFill>
                <a:schemeClr val="bg1"/>
              </a:solidFill>
              <a:latin typeface="Aharoni" panose="02010803020104030203" pitchFamily="2" charset="-79"/>
              <a:cs typeface="Aharoni" panose="02010803020104030203" pitchFamily="2" charset="-79"/>
            </a:endParaRPr>
          </a:p>
        </p:txBody>
      </p:sp>
      <p:pic>
        <p:nvPicPr>
          <p:cNvPr id="1026" name="Picture 2" descr="NIL English - English Online Tutoring Service for Android - APK Download">
            <a:extLst>
              <a:ext uri="{FF2B5EF4-FFF2-40B4-BE49-F238E27FC236}">
                <a16:creationId xmlns:a16="http://schemas.microsoft.com/office/drawing/2014/main" id="{AC3D9AB5-F31A-4416-9FE0-5AF0E9ECC63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835" t="31733" r="13060" b="32667"/>
          <a:stretch/>
        </p:blipFill>
        <p:spPr bwMode="auto">
          <a:xfrm>
            <a:off x="828198" y="2129244"/>
            <a:ext cx="3125915" cy="25995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8024228"/>
      </p:ext>
    </p:extLst>
  </p:cSld>
  <p:clrMapOvr>
    <a:masterClrMapping/>
  </p:clrMapOvr>
  <p:transition spd="slow">
    <p:wipe dir="r"/>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336</TotalTime>
  <Words>1948</Words>
  <Application>Microsoft Office PowerPoint</Application>
  <PresentationFormat>Widescreen</PresentationFormat>
  <Paragraphs>118</Paragraphs>
  <Slides>25</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25</vt:i4>
      </vt:variant>
    </vt:vector>
  </HeadingPairs>
  <TitlesOfParts>
    <vt:vector size="31" baseType="lpstr">
      <vt:lpstr>Aharoni</vt:lpstr>
      <vt:lpstr>Arial</vt:lpstr>
      <vt:lpstr>Calibri</vt:lpstr>
      <vt:lpstr>Calibri Light</vt:lpstr>
      <vt:lpstr>Tw Cen MT</vt:lpstr>
      <vt:lpstr>Office Theme</vt:lpstr>
      <vt:lpstr>BUSINESS  PLAN</vt:lpstr>
      <vt:lpstr>INTRODUCTORY PAGE</vt:lpstr>
      <vt:lpstr>E-LEARNING</vt:lpstr>
      <vt:lpstr>is a Filipino-based online English company that offers wide range of topics that corresponds to a student’s interest, strengths, needs and struggles in learning English as their second language mainly for Korean students. The company aims to help in breaking the language barriers for other nationalities so that they can be able to express themselves in English fluently and confidently. The company also open opportunities for Filipino teachers who are fluent and skilled to have a job or part-time job during the pandemic. Teachers of Zion English are profession ESL teachers and they have been in the industry for years. This guarantees the students that the company serves high-quality teaching. The company also offers flexible school hours that is customized according to the availability of the students and flexible working hours for teachers by working only in the comfort of their homes. Not only the company aims to teach Korean students, but it also plans to expand its platform to other countries like Japan and China.  </vt:lpstr>
      <vt:lpstr>PowerPoint Presentation</vt:lpstr>
      <vt:lpstr>OVERVIEW OF INDUSTRY</vt:lpstr>
      <vt:lpstr>TARGET MARKET</vt:lpstr>
      <vt:lpstr>Competition</vt:lpstr>
      <vt:lpstr>C O M P E T I T O R S</vt:lpstr>
      <vt:lpstr>C O M P E T I T O R S</vt:lpstr>
      <vt:lpstr>OUTLOOK AND TRENDS</vt:lpstr>
      <vt:lpstr>PowerPoint Presentation</vt:lpstr>
      <vt:lpstr>DESCRIPTION OF VENTURE</vt:lpstr>
      <vt:lpstr>PowerPoint Presentation</vt:lpstr>
      <vt:lpstr>PRODUCTION PLAN</vt:lpstr>
      <vt:lpstr>PowerPoint Presentation</vt:lpstr>
      <vt:lpstr>GOALS AND OBJECTIVE</vt:lpstr>
      <vt:lpstr>PRODUCTION PROCESS</vt:lpstr>
      <vt:lpstr>PRODUCTION PROCESS</vt:lpstr>
      <vt:lpstr>PRODUCTION PROCESS</vt:lpstr>
      <vt:lpstr>PRODUCTION PROCESS</vt:lpstr>
      <vt:lpstr>PRODUCTION PROCESS</vt:lpstr>
      <vt:lpstr>MARKETING STRATEGIES</vt:lpstr>
      <vt:lpstr>MARKETING STRATEGIES</vt:lpstr>
      <vt:lpstr>MARKETING STRATEGIES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BUSINESS  PLAN</dc:title>
  <dc:creator>HANNAH DANIELLA TAMAYO</dc:creator>
  <cp:lastModifiedBy>HANNAH DANIELLA TAMAYO</cp:lastModifiedBy>
  <cp:revision>21</cp:revision>
  <dcterms:created xsi:type="dcterms:W3CDTF">2020-10-07T04:21:32Z</dcterms:created>
  <dcterms:modified xsi:type="dcterms:W3CDTF">2020-10-07T12:39:20Z</dcterms:modified>
</cp:coreProperties>
</file>